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9"/>
  </p:notesMasterIdLst>
  <p:sldIdLst>
    <p:sldId id="297" r:id="rId2"/>
    <p:sldId id="311" r:id="rId3"/>
    <p:sldId id="299" r:id="rId4"/>
    <p:sldId id="300" r:id="rId5"/>
    <p:sldId id="262" r:id="rId6"/>
    <p:sldId id="263" r:id="rId7"/>
    <p:sldId id="313" r:id="rId8"/>
    <p:sldId id="307" r:id="rId9"/>
    <p:sldId id="314" r:id="rId10"/>
    <p:sldId id="298" r:id="rId11"/>
    <p:sldId id="302" r:id="rId12"/>
    <p:sldId id="303" r:id="rId13"/>
    <p:sldId id="304" r:id="rId14"/>
    <p:sldId id="315" r:id="rId15"/>
    <p:sldId id="310" r:id="rId16"/>
    <p:sldId id="308" r:id="rId17"/>
    <p:sldId id="260" r:id="rId18"/>
    <p:sldId id="312" r:id="rId19"/>
    <p:sldId id="316" r:id="rId20"/>
    <p:sldId id="317" r:id="rId21"/>
    <p:sldId id="306" r:id="rId22"/>
    <p:sldId id="296" r:id="rId23"/>
    <p:sldId id="261" r:id="rId24"/>
    <p:sldId id="301" r:id="rId25"/>
    <p:sldId id="318" r:id="rId26"/>
    <p:sldId id="305" r:id="rId27"/>
    <p:sldId id="30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1"/>
    <a:srgbClr val="00AFF0"/>
    <a:srgbClr val="67217A"/>
    <a:srgbClr val="015E6E"/>
    <a:srgbClr val="FFB6C2"/>
    <a:srgbClr val="E7BB4E"/>
    <a:srgbClr val="9B4DCD"/>
    <a:srgbClr val="717379"/>
    <a:srgbClr val="303238"/>
    <a:srgbClr val="D9A094"/>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234C3-0E06-4D0B-891C-62231927085B}" v="489" dt="2019-06-27T17:20:47.757"/>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87471" autoAdjust="0"/>
  </p:normalViewPr>
  <p:slideViewPr>
    <p:cSldViewPr showGuides="1">
      <p:cViewPr varScale="1">
        <p:scale>
          <a:sx n="100" d="100"/>
          <a:sy n="100" d="100"/>
        </p:scale>
        <p:origin x="816" y="72"/>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3/22/2022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students begin to enter, have a Poll Everywhere question up: https://beta.polleverywhere.com/</a:t>
            </a:r>
          </a:p>
          <a:p>
            <a:r>
              <a:rPr lang="en-US" dirty="0"/>
              <a:t>- For a video, the interactive part won’t make sense</a:t>
            </a:r>
          </a:p>
          <a:p>
            <a:endParaRPr lang="en-US" dirty="0"/>
          </a:p>
          <a:p>
            <a:r>
              <a:rPr lang="en-US" dirty="0"/>
              <a:t>It asks them why they are here – why they want to be at the Hackathon. There is a slide asking the question, where students should have a chance to discuss their answers.</a:t>
            </a:r>
          </a:p>
        </p:txBody>
      </p:sp>
      <p:sp>
        <p:nvSpPr>
          <p:cNvPr id="4" name="Slide Number Placeholder 3"/>
          <p:cNvSpPr>
            <a:spLocks noGrp="1"/>
          </p:cNvSpPr>
          <p:nvPr>
            <p:ph type="sldNum" sz="quarter" idx="5"/>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1267754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Projects should be possible to “complete” within the time frame – but try not to let it limit you. Ask the students if they know what </a:t>
            </a:r>
            <a:r>
              <a:rPr lang="en-US" b="1" dirty="0"/>
              <a:t>scope</a:t>
            </a:r>
            <a:r>
              <a:rPr lang="en-US" b="0" dirty="0"/>
              <a:t> is.</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388446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one rule of collaboration, especially in a virtual environment, is to </a:t>
            </a:r>
            <a:r>
              <a:rPr lang="en-US" b="1" dirty="0"/>
              <a:t>KEEP TALKING</a:t>
            </a:r>
            <a:r>
              <a:rPr lang="en-US" b="0" dirty="0"/>
              <a:t>. This can be on Discord, or any other communication channel.</a:t>
            </a:r>
          </a:p>
          <a:p>
            <a:endParaRPr lang="en-US" b="0" dirty="0"/>
          </a:p>
          <a:p>
            <a:r>
              <a:rPr lang="en-US" b="0" dirty="0"/>
              <a:t>One of the first things to do is figure out who can do what. Every team member will have certain skills – figure out who can do what!</a:t>
            </a:r>
          </a:p>
          <a:p>
            <a:endParaRPr lang="en-US" b="0" dirty="0"/>
          </a:p>
          <a:p>
            <a:r>
              <a:rPr lang="en-US" b="0" dirty="0"/>
              <a:t>When it’s time to start writing code, one way to collaborate is to write code with a partner – using pair programming. In this method, there are two people coding at one computer. One should be writing code, and the other should be watching. The driver is responsible for writing the code, while the observer watches for errors and provides guidance. It is important to switch roles frequently with this method.</a:t>
            </a:r>
          </a:p>
          <a:p>
            <a:endParaRPr lang="en-US" b="0" dirty="0"/>
          </a:p>
          <a:p>
            <a:r>
              <a:rPr lang="en-US" dirty="0"/>
              <a:t>Ultimately, remember that you are a team. Support each other as much as you can.</a:t>
            </a:r>
          </a:p>
        </p:txBody>
      </p:sp>
      <p:sp>
        <p:nvSpPr>
          <p:cNvPr id="4" name="Slide Number Placeholder 3"/>
          <p:cNvSpPr>
            <a:spLocks noGrp="1"/>
          </p:cNvSpPr>
          <p:nvPr>
            <p:ph type="sldNum" sz="quarter" idx="5"/>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3751834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collaborate, so your team should use whatever works best for you. Two good ones are </a:t>
            </a:r>
            <a:r>
              <a:rPr lang="en-US" dirty="0" err="1"/>
              <a:t>Repl.it’s</a:t>
            </a:r>
            <a:r>
              <a:rPr lang="en-US" dirty="0"/>
              <a:t> Multiplayer feature, and Visual Studio’s Live Share feature. </a:t>
            </a:r>
          </a:p>
          <a:p>
            <a:endParaRPr lang="en-US" dirty="0"/>
          </a:p>
          <a:p>
            <a:r>
              <a:rPr lang="en-US" dirty="0"/>
              <a:t>Repl.it will probably be easier for beginners. It makes everything pretty easy, but the IDE is not the most full-featured. VS Live Share works with Visual Studio and VS Code. Both are great IDE’s, but they aren’t online and aren’t always super easy to set up.</a:t>
            </a:r>
          </a:p>
          <a:p>
            <a:endParaRPr lang="en-US" dirty="0"/>
          </a:p>
          <a:p>
            <a:r>
              <a:rPr lang="en-US" dirty="0"/>
              <a:t>One of the coolest ways to collaborate is using GitHub – this is a professional tool used by developers in lots of places. It can be complex to learn, but it is worth practicing! Join the session later today to learn more.</a:t>
            </a:r>
          </a:p>
        </p:txBody>
      </p:sp>
      <p:sp>
        <p:nvSpPr>
          <p:cNvPr id="4" name="Slide Number Placeholder 3"/>
          <p:cNvSpPr>
            <a:spLocks noGrp="1"/>
          </p:cNvSpPr>
          <p:nvPr>
            <p:ph type="sldNum" sz="quarter" idx="5"/>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2924245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some basic self-care points.</a:t>
            </a:r>
          </a:p>
        </p:txBody>
      </p:sp>
      <p:sp>
        <p:nvSpPr>
          <p:cNvPr id="4" name="Slide Number Placeholder 3"/>
          <p:cNvSpPr>
            <a:spLocks noGrp="1"/>
          </p:cNvSpPr>
          <p:nvPr>
            <p:ph type="sldNum" sz="quarter" idx="5"/>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1149089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some basic self-care points.</a:t>
            </a:r>
          </a:p>
        </p:txBody>
      </p:sp>
      <p:sp>
        <p:nvSpPr>
          <p:cNvPr id="4" name="Slide Number Placeholder 3"/>
          <p:cNvSpPr>
            <a:spLocks noGrp="1"/>
          </p:cNvSpPr>
          <p:nvPr>
            <p:ph type="sldNum" sz="quarter" idx="5"/>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3329269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student has never coded before, they should try to learn how to code. There are a lot of great resources online for beginners. Don’t be afraid to learn something new – even if it takes a long time! Know that one of the best ways to learn is to have a project in mind, and try to create it.</a:t>
            </a:r>
          </a:p>
          <a:p>
            <a:endParaRPr lang="en-US" dirty="0"/>
          </a:p>
          <a:p>
            <a:r>
              <a:rPr lang="en-US" dirty="0"/>
              <a:t>W3schools.com, </a:t>
            </a:r>
            <a:r>
              <a:rPr lang="en-US" dirty="0" err="1"/>
              <a:t>codecademy</a:t>
            </a:r>
            <a:r>
              <a:rPr lang="en-US" dirty="0"/>
              <a:t>, and code.org are good places to start for a total newbie. Use what you learn to build something, even if it’s small!</a:t>
            </a:r>
          </a:p>
        </p:txBody>
      </p:sp>
      <p:sp>
        <p:nvSpPr>
          <p:cNvPr id="4" name="Slide Number Placeholder 3"/>
          <p:cNvSpPr>
            <a:spLocks noGrp="1"/>
          </p:cNvSpPr>
          <p:nvPr>
            <p:ph type="sldNum" sz="quarter" idx="5"/>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962593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are also superlatives – so even if your project is a total failure, you could still win something like Best Dressed, Most Improved, or things like that!</a:t>
            </a:r>
          </a:p>
        </p:txBody>
      </p:sp>
      <p:sp>
        <p:nvSpPr>
          <p:cNvPr id="4" name="Slide Number Placeholder 3"/>
          <p:cNvSpPr>
            <a:spLocks noGrp="1"/>
          </p:cNvSpPr>
          <p:nvPr>
            <p:ph type="sldNum" sz="quarter" idx="5"/>
          </p:nvPr>
        </p:nvSpPr>
        <p:spPr/>
        <p:txBody>
          <a:bodyPr/>
          <a:lstStyle/>
          <a:p>
            <a:fld id="{DEC8F7F9-57EC-49CF-9FCD-2B781E4B449F}" type="slidenum">
              <a:rPr lang="en-US" smtClean="0"/>
              <a:t>22</a:t>
            </a:fld>
            <a:endParaRPr lang="en-US"/>
          </a:p>
        </p:txBody>
      </p:sp>
    </p:spTree>
    <p:extLst>
      <p:ext uri="{BB962C8B-B14F-4D97-AF65-F5344CB8AC3E}">
        <p14:creationId xmlns:p14="http://schemas.microsoft.com/office/powerpoint/2010/main" val="52597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me is one example of a company that started from a Hackathon. Apart from coming up with a million-dollar idea, you can consider hacking for good! One example of a hackathon for charity is </a:t>
            </a:r>
            <a:r>
              <a:rPr lang="en-US" dirty="0" err="1"/>
              <a:t>GiveCamp</a:t>
            </a:r>
            <a:r>
              <a:rPr lang="en-US" dirty="0"/>
              <a:t> in Cleveland. They do projects that can have a big impact on people – they may not make money, but they are used by these organizations and have a great impact.</a:t>
            </a:r>
          </a:p>
        </p:txBody>
      </p:sp>
      <p:sp>
        <p:nvSpPr>
          <p:cNvPr id="4" name="Slide Number Placeholder 3"/>
          <p:cNvSpPr>
            <a:spLocks noGrp="1"/>
          </p:cNvSpPr>
          <p:nvPr>
            <p:ph type="sldNum" sz="quarter" idx="5"/>
          </p:nvPr>
        </p:nvSpPr>
        <p:spPr/>
        <p:txBody>
          <a:bodyPr/>
          <a:lstStyle/>
          <a:p>
            <a:fld id="{DEC8F7F9-57EC-49CF-9FCD-2B781E4B449F}" type="slidenum">
              <a:rPr lang="en-US" smtClean="0"/>
              <a:t>24</a:t>
            </a:fld>
            <a:endParaRPr lang="en-US"/>
          </a:p>
        </p:txBody>
      </p:sp>
    </p:spTree>
    <p:extLst>
      <p:ext uri="{BB962C8B-B14F-4D97-AF65-F5344CB8AC3E}">
        <p14:creationId xmlns:p14="http://schemas.microsoft.com/office/powerpoint/2010/main" val="342367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students this site – it has a lot of helpful resources, including this presentation and links.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1536966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why they signed up for the hackathon. This can help guide the introductory discussion. Some of them may want to build something, some of them may want to learn about software development, some of them might want to meet new people, some of them may have been forced into it by parents or teachers… whatever their reasons, they all ended up here. Hopefully they answered in the poll, but ask the question to the students. Also ask them why they might be at the workshop specifically.</a:t>
            </a:r>
          </a:p>
        </p:txBody>
      </p:sp>
      <p:sp>
        <p:nvSpPr>
          <p:cNvPr id="4" name="Slide Number Placeholder 3"/>
          <p:cNvSpPr>
            <a:spLocks noGrp="1"/>
          </p:cNvSpPr>
          <p:nvPr>
            <p:ph type="sldNum" sz="quarter" idx="5"/>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155536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WHAT a hackathon is: you</a:t>
            </a:r>
            <a:r>
              <a:rPr lang="en-US" baseline="0" dirty="0"/>
              <a:t> “hack” something together in a short amount of time. Note that “Hacking” in this instance does not mean breaking into anything – it’s all about building</a:t>
            </a:r>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654672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fresh code rule.</a:t>
            </a:r>
          </a:p>
        </p:txBody>
      </p:sp>
      <p:sp>
        <p:nvSpPr>
          <p:cNvPr id="4" name="Slide Number Placeholder 3"/>
          <p:cNvSpPr>
            <a:spLocks noGrp="1"/>
          </p:cNvSpPr>
          <p:nvPr>
            <p:ph type="sldNum" sz="quarter" idx="5"/>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195339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pitch can be just as important as the product, if not more important. It’s worth taking some time to practice it. Talk about the important aspects of the judging process.</a:t>
            </a:r>
          </a:p>
        </p:txBody>
      </p:sp>
      <p:sp>
        <p:nvSpPr>
          <p:cNvPr id="4" name="Slide Number Placeholder 3"/>
          <p:cNvSpPr>
            <a:spLocks noGrp="1"/>
          </p:cNvSpPr>
          <p:nvPr>
            <p:ph type="sldNum" sz="quarter" idx="5"/>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132441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of what the final round presentations will look like</a:t>
            </a:r>
          </a:p>
        </p:txBody>
      </p:sp>
      <p:sp>
        <p:nvSpPr>
          <p:cNvPr id="4" name="Slide Number Placeholder 3"/>
          <p:cNvSpPr>
            <a:spLocks noGrp="1"/>
          </p:cNvSpPr>
          <p:nvPr>
            <p:ph type="sldNum" sz="quarter" idx="5"/>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413338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Contrary to what this picture may indicate, teamwork is important!</a:t>
            </a:r>
          </a:p>
        </p:txBody>
      </p:sp>
      <p:sp>
        <p:nvSpPr>
          <p:cNvPr id="4" name="Slide Number Placeholder 3"/>
          <p:cNvSpPr>
            <a:spLocks noGrp="1"/>
          </p:cNvSpPr>
          <p:nvPr>
            <p:ph type="sldNum" sz="quarter" idx="5"/>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1579325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that students scope their projects appropriately, and don’t get too caught up in little details. For example, they shouldn’t spend hours working on a login page or aligning some text – they should move on to bigger things.</a:t>
            </a:r>
          </a:p>
        </p:txBody>
      </p:sp>
      <p:sp>
        <p:nvSpPr>
          <p:cNvPr id="4" name="Slide Number Placeholder 3"/>
          <p:cNvSpPr>
            <a:spLocks noGrp="1"/>
          </p:cNvSpPr>
          <p:nvPr>
            <p:ph type="sldNum" sz="quarter" idx="5"/>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51816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3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tIns="91440" rIns="91440" bIns="91440"/>
          <a:lstStyle>
            <a:lvl1pPr>
              <a:defRPr sz="2400">
                <a:solidFill>
                  <a:schemeClr val="accent3"/>
                </a:solidFill>
              </a:defRPr>
            </a:lvl1pPr>
          </a:lstStyle>
          <a:p>
            <a:fld id="{1C2D31DE-C454-491C-B5C3-F097855E3DF7}" type="datetime4">
              <a:rPr lang="en-US" smtClean="0"/>
              <a:pPr/>
              <a:t>March 22,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tIns="91440" rIns="91440" bIns="9144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tIns="91440" bIns="91440"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lIns="91440" tIns="91440" rIns="91440" bIns="91440" anchor="ctr">
            <a:no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658020"/>
            <a:ext cx="10972800" cy="1541961"/>
          </a:xfrm>
        </p:spPr>
        <p:txBody>
          <a:bodyPr anchor="ctr">
            <a:noAutofit/>
          </a:bodyPr>
          <a:lstStyle>
            <a:lvl1pPr>
              <a:defRPr sz="60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p:txBody>
          <a:bodyPr/>
          <a:lstStyle/>
          <a:p>
            <a:fld id="{5958763E-B898-436D-883D-03711491D54A}" type="datetimeFigureOut">
              <a:rPr lang="en-US" smtClean="0"/>
              <a:t>3/22/2022</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cxnSp>
        <p:nvCxnSpPr>
          <p:cNvPr id="13" name="Straight Connector 12">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fld id="{5958763E-B898-436D-883D-03711491D54A}" type="datetimeFigureOut">
              <a:rPr lang="en-US" smtClean="0"/>
              <a:t>3/22/2022</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cxnSp>
        <p:nvCxnSpPr>
          <p:cNvPr id="10" name="Straight Connector 9">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3/22/2022</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cxnSp>
        <p:nvCxnSpPr>
          <p:cNvPr id="12" name="Straight Connector 11">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5486400"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914400"/>
            <a:ext cx="5486398" cy="731520"/>
          </a:xfrm>
          <a:solidFill>
            <a:schemeClr val="tx1"/>
          </a:solidFill>
        </p:spPr>
        <p:txBody>
          <a:bodyPr lIns="91440" tIns="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3/22/2022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914400"/>
            <a:ext cx="36576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3/22/2022</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923471"/>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914400"/>
            <a:ext cx="2743200" cy="731520"/>
          </a:xfrm>
          <a:solidFill>
            <a:schemeClr val="tx1"/>
          </a:solidFill>
        </p:spPr>
        <p:txBody>
          <a:bodyPr lIns="91440" tIns="0" rIns="91440" bIns="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3/22/2022</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0" name="Rectangle 39"/>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a:grpSpLocks noChangeAspect="1"/>
          </p:cNvGrpSpPr>
          <p:nvPr userDrawn="1"/>
        </p:nvGrpSpPr>
        <p:grpSpPr>
          <a:xfrm>
            <a:off x="4724400" y="2057400"/>
            <a:ext cx="2743200" cy="2743200"/>
            <a:chOff x="4724400" y="2057400"/>
            <a:chExt cx="2743200" cy="2743200"/>
          </a:xfrm>
        </p:grpSpPr>
        <p:sp>
          <p:nvSpPr>
            <p:cNvPr id="31" name="Rectangle 3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3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3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1" name="Rectangle 4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a:solidFill>
            <a:schemeClr val="bg1"/>
          </a:solidFill>
        </p:spPr>
        <p:txBody>
          <a:bodyPr anchor="b">
            <a:normAutofit/>
          </a:bodyPr>
          <a:lstStyle>
            <a:lvl1pPr algn="l">
              <a:defRPr sz="4800" cap="none" baseline="0">
                <a:solidFill>
                  <a:schemeClr val="tx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8" y="3429000"/>
            <a:ext cx="8115299" cy="553998"/>
          </a:xfrm>
          <a:solidFill>
            <a:schemeClr val="tx1"/>
          </a:solidFill>
        </p:spPr>
        <p:txBody>
          <a:bodyPr wrap="squar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8" y="5943600"/>
            <a:ext cx="8229599" cy="246102"/>
          </a:xfrm>
          <a:solidFill>
            <a:schemeClr val="bg1"/>
          </a:solidFill>
        </p:spPr>
        <p:txBody>
          <a:bodyPr lIns="91440"/>
          <a:lstStyle>
            <a:lvl1pPr>
              <a:defRPr sz="2400">
                <a:solidFill>
                  <a:schemeClr val="accent3"/>
                </a:solidFill>
              </a:defRPr>
            </a:lvl1pPr>
          </a:lstStyle>
          <a:p>
            <a:fld id="{1C2D31DE-C454-491C-B5C3-F097855E3DF7}" type="datetime4">
              <a:rPr lang="en-US" smtClean="0"/>
              <a:pPr/>
              <a:t>March 22,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accent3"/>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sp>
        <p:nvSpPr>
          <p:cNvPr id="28" name="Text Placeholder 27"/>
          <p:cNvSpPr>
            <a:spLocks noGrp="1"/>
          </p:cNvSpPr>
          <p:nvPr>
            <p:ph type="body" sz="quarter" idx="13" hasCustomPrompt="1"/>
          </p:nvPr>
        </p:nvSpPr>
        <p:spPr>
          <a:xfrm>
            <a:off x="381000" y="4325897"/>
            <a:ext cx="8229598" cy="1274801"/>
          </a:xfrm>
          <a:solidFill>
            <a:schemeClr val="bg1"/>
          </a:solidFill>
        </p:spPr>
        <p:txBody>
          <a:bodyPr wrap="square" lIns="91440" anchor="ctr">
            <a:normAutofit/>
          </a:bodyPr>
          <a:lstStyle>
            <a:lvl1pPr marL="0" indent="0">
              <a:spcAft>
                <a:spcPts val="600"/>
              </a:spcAft>
              <a:buNone/>
              <a:defRPr sz="2400" baseline="0">
                <a:solidFill>
                  <a:schemeClr val="accent3"/>
                </a:solidFill>
              </a:defRPr>
            </a:lvl1pPr>
          </a:lstStyle>
          <a:p>
            <a:pPr lvl="0"/>
            <a:r>
              <a:rPr lang="en-US" dirty="0"/>
              <a:t>Presenter Name</a:t>
            </a:r>
            <a:br>
              <a:rPr lang="en-US" dirty="0"/>
            </a:br>
            <a:r>
              <a:rPr lang="en-US" dirty="0"/>
              <a:t>Presenter Title</a:t>
            </a:r>
          </a:p>
        </p:txBody>
      </p:sp>
      <p:grpSp>
        <p:nvGrpSpPr>
          <p:cNvPr id="17" name="Group 16"/>
          <p:cNvGrpSpPr>
            <a:grpSpLocks noChangeAspect="1"/>
          </p:cNvGrpSpPr>
          <p:nvPr userDrawn="1"/>
        </p:nvGrpSpPr>
        <p:grpSpPr>
          <a:xfrm>
            <a:off x="9966960" y="25146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048640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39245 0 " pathEditMode="relative" rAng="0" ptsTypes="AA">
                                      <p:cBhvr>
                                        <p:cTn id="6" dur="1500" fill="hold"/>
                                        <p:tgtEl>
                                          <p:spTgt spid="30"/>
                                        </p:tgtEl>
                                        <p:attrNameLst>
                                          <p:attrName>ppt_x</p:attrName>
                                          <p:attrName>ppt_y</p:attrName>
                                        </p:attrNameLst>
                                      </p:cBhvr>
                                      <p:rCtr x="19688" y="0"/>
                                    </p:animMotion>
                                  </p:childTnLst>
                                </p:cTn>
                              </p:par>
                              <p:par>
                                <p:cTn id="7" presetID="6" presetClass="emph" presetSubtype="0" accel="50000" decel="50000" fill="hold" nodeType="withEffect">
                                  <p:stCondLst>
                                    <p:cond delay="0"/>
                                  </p:stCondLst>
                                  <p:childTnLst>
                                    <p:animScale>
                                      <p:cBhvr>
                                        <p:cTn id="8" dur="1500" fill="hold"/>
                                        <p:tgtEl>
                                          <p:spTgt spid="30"/>
                                        </p:tgtEl>
                                      </p:cBhvr>
                                      <p:by x="66670" y="66670"/>
                                    </p:animScale>
                                  </p:childTnLst>
                                </p:cTn>
                              </p:par>
                              <p:par>
                                <p:cTn id="9" presetID="1" presetClass="entr" presetSubtype="0" fill="hold" nodeType="withEffect">
                                  <p:stCondLst>
                                    <p:cond delay="150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nodeType="withEffect">
                                  <p:stCondLst>
                                    <p:cond delay="150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ntr" presetSubtype="0" fill="hold" grpId="0" nodeType="withEffect">
                                  <p:stCondLst>
                                    <p:cond delay="750"/>
                                  </p:stCondLst>
                                  <p:childTnLst>
                                    <p:set>
                                      <p:cBhvr>
                                        <p:cTn id="14" dur="1" fill="hold">
                                          <p:stCondLst>
                                            <p:cond delay="0"/>
                                          </p:stCondLst>
                                        </p:cTn>
                                        <p:tgtEl>
                                          <p:spTgt spid="41"/>
                                        </p:tgtEl>
                                        <p:attrNameLst>
                                          <p:attrName>style.visibility</p:attrName>
                                        </p:attrNameLst>
                                      </p:cBhvr>
                                      <p:to>
                                        <p:strVal val="visible"/>
                                      </p:to>
                                    </p:set>
                                  </p:childTnLst>
                                </p:cTn>
                              </p:par>
                              <p:par>
                                <p:cTn id="15" presetID="50" presetClass="entr" presetSubtype="0" decel="100000" fill="hold" grpId="0" nodeType="withEffect">
                                  <p:stCondLst>
                                    <p:cond delay="10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strVal val="#ppt_w+.3"/>
                                          </p:val>
                                        </p:tav>
                                        <p:tav tm="100000">
                                          <p:val>
                                            <p:strVal val="#ppt_w"/>
                                          </p:val>
                                        </p:tav>
                                      </p:tavLst>
                                    </p:anim>
                                    <p:anim calcmode="lin" valueType="num">
                                      <p:cBhvr>
                                        <p:cTn id="18" dur="500" fill="hold"/>
                                        <p:tgtEl>
                                          <p:spTgt spid="40"/>
                                        </p:tgtEl>
                                        <p:attrNameLst>
                                          <p:attrName>ppt_h</p:attrName>
                                        </p:attrNameLst>
                                      </p:cBhvr>
                                      <p:tavLst>
                                        <p:tav tm="0">
                                          <p:val>
                                            <p:strVal val="#ppt_h"/>
                                          </p:val>
                                        </p:tav>
                                        <p:tav tm="100000">
                                          <p:val>
                                            <p:strVal val="#ppt_h"/>
                                          </p:val>
                                        </p:tav>
                                      </p:tavLst>
                                    </p:anim>
                                    <p:animEffect transition="in" filter="fade">
                                      <p:cBhvr>
                                        <p:cTn id="19" dur="500"/>
                                        <p:tgtEl>
                                          <p:spTgt spid="40"/>
                                        </p:tgtEl>
                                      </p:cBhvr>
                                    </p:animEffect>
                                  </p:childTnLst>
                                </p:cTn>
                              </p:par>
                              <p:par>
                                <p:cTn id="20" presetID="2" presetClass="entr" presetSubtype="8" fill="hold" grpId="0" nodeType="withEffect">
                                  <p:stCondLst>
                                    <p:cond delay="75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600" fill="hold"/>
                                        <p:tgtEl>
                                          <p:spTgt spid="2"/>
                                        </p:tgtEl>
                                        <p:attrNameLst>
                                          <p:attrName>ppt_x</p:attrName>
                                        </p:attrNameLst>
                                      </p:cBhvr>
                                      <p:tavLst>
                                        <p:tav tm="0">
                                          <p:val>
                                            <p:strVal val="0-#ppt_w/2"/>
                                          </p:val>
                                        </p:tav>
                                        <p:tav tm="100000">
                                          <p:val>
                                            <p:strVal val="#ppt_x"/>
                                          </p:val>
                                        </p:tav>
                                      </p:tavLst>
                                    </p:anim>
                                    <p:anim calcmode="lin" valueType="num">
                                      <p:cBhvr additive="base">
                                        <p:cTn id="23" dur="60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75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600" fill="hold"/>
                                        <p:tgtEl>
                                          <p:spTgt spid="3"/>
                                        </p:tgtEl>
                                        <p:attrNameLst>
                                          <p:attrName>ppt_x</p:attrName>
                                        </p:attrNameLst>
                                      </p:cBhvr>
                                      <p:tavLst>
                                        <p:tav tm="0">
                                          <p:val>
                                            <p:strVal val="0-#ppt_w/2"/>
                                          </p:val>
                                        </p:tav>
                                        <p:tav tm="100000">
                                          <p:val>
                                            <p:strVal val="#ppt_x"/>
                                          </p:val>
                                        </p:tav>
                                      </p:tavLst>
                                    </p:anim>
                                    <p:anim calcmode="lin" valueType="num">
                                      <p:cBhvr additive="base">
                                        <p:cTn id="27" dur="600" fill="hold"/>
                                        <p:tgtEl>
                                          <p:spTgt spid="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75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600" fill="hold"/>
                                        <p:tgtEl>
                                          <p:spTgt spid="28"/>
                                        </p:tgtEl>
                                        <p:attrNameLst>
                                          <p:attrName>ppt_x</p:attrName>
                                        </p:attrNameLst>
                                      </p:cBhvr>
                                      <p:tavLst>
                                        <p:tav tm="0">
                                          <p:val>
                                            <p:strVal val="0-#ppt_w/2"/>
                                          </p:val>
                                        </p:tav>
                                        <p:tav tm="100000">
                                          <p:val>
                                            <p:strVal val="#ppt_x"/>
                                          </p:val>
                                        </p:tav>
                                      </p:tavLst>
                                    </p:anim>
                                    <p:anim calcmode="lin" valueType="num">
                                      <p:cBhvr additive="base">
                                        <p:cTn id="31" dur="6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600" fill="hold"/>
                                        <p:tgtEl>
                                          <p:spTgt spid="4"/>
                                        </p:tgtEl>
                                        <p:attrNameLst>
                                          <p:attrName>ppt_x</p:attrName>
                                        </p:attrNameLst>
                                      </p:cBhvr>
                                      <p:tavLst>
                                        <p:tav tm="0">
                                          <p:val>
                                            <p:strVal val="0-#ppt_w/2"/>
                                          </p:val>
                                        </p:tav>
                                        <p:tav tm="100000">
                                          <p:val>
                                            <p:strVal val="#ppt_x"/>
                                          </p:val>
                                        </p:tav>
                                      </p:tavLst>
                                    </p:anim>
                                    <p:anim calcmode="lin" valueType="num">
                                      <p:cBhvr additive="base">
                                        <p:cTn id="35" dur="6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 grpId="0" animBg="1"/>
      <p:bldP spid="3" grpId="0" uiExpand="1" animBg="1">
        <p:tmplLst>
          <p:tmpl>
            <p:tnLst>
              <p:par>
                <p:cTn presetID="2" presetClass="entr" presetSubtype="8"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600" fill="hold"/>
                        <p:tgtEl>
                          <p:spTgt spid="3"/>
                        </p:tgtEl>
                        <p:attrNameLst>
                          <p:attrName>ppt_x</p:attrName>
                        </p:attrNameLst>
                      </p:cBhvr>
                      <p:tavLst>
                        <p:tav tm="0">
                          <p:val>
                            <p:strVal val="0-#ppt_w/2"/>
                          </p:val>
                        </p:tav>
                        <p:tav tm="100000">
                          <p:val>
                            <p:strVal val="#ppt_x"/>
                          </p:val>
                        </p:tav>
                      </p:tavLst>
                    </p:anim>
                    <p:anim calcmode="lin" valueType="num">
                      <p:cBhvr additive="base">
                        <p:cTn dur="6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28" grpId="0" uiExpand="1" animBg="1">
        <p:tmplLst>
          <p:tmpl>
            <p:tnLst>
              <p:par>
                <p:cTn presetID="2" presetClass="entr" presetSubtype="8"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600" fill="hold"/>
                        <p:tgtEl>
                          <p:spTgt spid="28"/>
                        </p:tgtEl>
                        <p:attrNameLst>
                          <p:attrName>ppt_x</p:attrName>
                        </p:attrNameLst>
                      </p:cBhvr>
                      <p:tavLst>
                        <p:tav tm="0">
                          <p:val>
                            <p:strVal val="0-#ppt_w/2"/>
                          </p:val>
                        </p:tav>
                        <p:tav tm="100000">
                          <p:val>
                            <p:strVal val="#ppt_x"/>
                          </p:val>
                        </p:tav>
                      </p:tavLst>
                    </p:anim>
                    <p:anim calcmode="lin" valueType="num">
                      <p:cBhvr additive="base">
                        <p:cTn dur="600" fill="hold"/>
                        <p:tgtEl>
                          <p:spTgt spid="28"/>
                        </p:tgtEl>
                        <p:attrNameLst>
                          <p:attrName>ppt_y</p:attrName>
                        </p:attrNameLst>
                      </p:cBhvr>
                      <p:tavLst>
                        <p:tav tm="0">
                          <p:val>
                            <p:strVal val="#ppt_y"/>
                          </p:val>
                        </p:tav>
                        <p:tav tm="100000">
                          <p:val>
                            <p:strVal val="#ppt_y"/>
                          </p:val>
                        </p:tav>
                      </p:tavLst>
                    </p:anim>
                  </p:childTnLst>
                </p:cTn>
              </p:par>
            </p:tnLst>
          </p:tmpl>
        </p:tmplLst>
      </p:bldP>
    </p:bld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1000">
              <a:srgbClr val="6ABF4B"/>
            </a:gs>
            <a:gs pos="100000">
              <a:srgbClr val="54C8E8"/>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rgbClr val="6ABF4B"/>
              </a:gs>
              <a:gs pos="99000">
                <a:srgbClr val="54C8E8"/>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8" y="228600"/>
            <a:ext cx="8229600"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495299" y="3429000"/>
            <a:ext cx="7909560"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lIns="91440"/>
          <a:lstStyle>
            <a:lvl1pPr>
              <a:defRPr sz="2400">
                <a:solidFill>
                  <a:schemeClr val="bg1"/>
                </a:solidFill>
              </a:defRPr>
            </a:lvl1pPr>
          </a:lstStyle>
          <a:p>
            <a:fld id="{1C2D31DE-C454-491C-B5C3-F097855E3DF7}" type="datetime4">
              <a:rPr lang="en-US" smtClean="0"/>
              <a:pPr/>
              <a:t>March 22, 2022</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2355943906"/>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vent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524000" y="3429000"/>
            <a:ext cx="9144000" cy="1371600"/>
          </a:xfrm>
        </p:spPr>
        <p:txBody>
          <a:bodyPr tIns="91440" bIns="91440" anchor="ctr">
            <a:noAutofit/>
          </a:bodyPr>
          <a:lstStyle>
            <a:lvl1pPr algn="ctr">
              <a:defRPr sz="4000" baseline="0">
                <a:solidFill>
                  <a:schemeClr val="tx1"/>
                </a:solidFill>
              </a:defRPr>
            </a:lvl1pPr>
          </a:lstStyle>
          <a:p>
            <a:r>
              <a:rPr lang="en-US" dirty="0"/>
              <a:t>event Location / Subhead</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524000" y="4800600"/>
            <a:ext cx="9144000" cy="914400"/>
          </a:xfrm>
        </p:spPr>
        <p:txBody>
          <a:bodyPr lIns="91440" tIns="91440" rIns="91440" bIns="91440" anchor="ctr">
            <a:normAutofit/>
          </a:bodyPr>
          <a:lstStyle>
            <a:lvl1pPr marL="112713" indent="0" algn="ctr">
              <a:buFont typeface="Wingdings" panose="05000000000000000000" pitchFamily="2" charset="2"/>
              <a:buNone/>
              <a:defRPr sz="28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Date / Presenter</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Content Placeholder 10"/>
          <p:cNvSpPr>
            <a:spLocks noGrp="1"/>
          </p:cNvSpPr>
          <p:nvPr>
            <p:ph sz="quarter" idx="14" hasCustomPrompt="1"/>
          </p:nvPr>
        </p:nvSpPr>
        <p:spPr>
          <a:xfrm>
            <a:off x="1524000" y="685800"/>
            <a:ext cx="9144000" cy="2743200"/>
          </a:xfrm>
        </p:spPr>
        <p:txBody>
          <a:bodyPr/>
          <a:lstStyle>
            <a:lvl1pPr marL="0" indent="0" algn="ctr">
              <a:buNone/>
              <a:defRPr sz="2400" baseline="0"/>
            </a:lvl1pPr>
          </a:lstStyle>
          <a:p>
            <a:pPr lvl="0"/>
            <a:r>
              <a:rPr lang="en-US" dirty="0"/>
              <a:t>&lt;click the bottom-left icon here to insert event logo/image&gt;</a:t>
            </a:r>
          </a:p>
        </p:txBody>
      </p:sp>
    </p:spTree>
    <p:extLst>
      <p:ext uri="{BB962C8B-B14F-4D97-AF65-F5344CB8AC3E}">
        <p14:creationId xmlns:p14="http://schemas.microsoft.com/office/powerpoint/2010/main" val="27603705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rgbClr val="56565A"/>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rgbClr val="C8C8C8"/>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6ABF4B"/>
              </a:gs>
              <a:gs pos="100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0" y="0"/>
            <a:ext cx="12192000" cy="68580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4724400" y="2057400"/>
            <a:ext cx="2743200" cy="2743200"/>
          </a:xfrm>
          <a:prstGeom prst="rect">
            <a:avLst/>
          </a:prstGeom>
          <a:solidFill>
            <a:srgbClr val="5656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6ABF4B"/>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4268030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anim calcmode="lin" valueType="num">
                                      <p:cBhvr>
                                        <p:cTn id="9" dur="500"/>
                                        <p:tgtEl>
                                          <p:spTgt spid="20"/>
                                        </p:tgtEl>
                                        <p:attrNameLst>
                                          <p:attrName>ppt_x</p:attrName>
                                        </p:attrNameLst>
                                      </p:cBhvr>
                                      <p:tavLst>
                                        <p:tav tm="0">
                                          <p:val>
                                            <p:strVal val="ppt_x"/>
                                          </p:val>
                                        </p:tav>
                                        <p:tav tm="100000">
                                          <p:val>
                                            <p:fltVal val="0.5"/>
                                          </p:val>
                                        </p:tav>
                                      </p:tavLst>
                                    </p:anim>
                                    <p:anim calcmode="lin" valueType="num">
                                      <p:cBhvr>
                                        <p:cTn id="10" dur="500"/>
                                        <p:tgtEl>
                                          <p:spTgt spid="20"/>
                                        </p:tgtEl>
                                        <p:attrNameLst>
                                          <p:attrName>ppt_y</p:attrName>
                                        </p:attrNameLst>
                                      </p:cBhvr>
                                      <p:tavLst>
                                        <p:tav tm="0">
                                          <p:val>
                                            <p:strVal val="ppt_y"/>
                                          </p:val>
                                        </p:tav>
                                        <p:tav tm="100000">
                                          <p:val>
                                            <p:fltVal val="0.5"/>
                                          </p:val>
                                        </p:tav>
                                      </p:tavLst>
                                    </p:anim>
                                    <p:set>
                                      <p:cBhvr>
                                        <p:cTn id="11" dur="1" fill="hold">
                                          <p:stCondLst>
                                            <p:cond delay="499"/>
                                          </p:stCondLst>
                                        </p:cTn>
                                        <p:tgtEl>
                                          <p:spTgt spid="20"/>
                                        </p:tgtEl>
                                        <p:attrNameLst>
                                          <p:attrName>style.visibility</p:attrName>
                                        </p:attrNameLst>
                                      </p:cBhvr>
                                      <p:to>
                                        <p:strVal val="hidden"/>
                                      </p:to>
                                    </p:set>
                                  </p:childTnLst>
                                </p:cTn>
                              </p:par>
                            </p:childTnLst>
                          </p:cTn>
                        </p:par>
                        <p:par>
                          <p:cTn id="12" fill="hold">
                            <p:stCondLst>
                              <p:cond delay="500"/>
                            </p:stCondLst>
                            <p:childTnLst>
                              <p:par>
                                <p:cTn id="13" presetID="23" presetClass="entr" presetSubtype="16" fill="hold" grpId="2"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250" fill="hold"/>
                                        <p:tgtEl>
                                          <p:spTgt spid="21"/>
                                        </p:tgtEl>
                                        <p:attrNameLst>
                                          <p:attrName>ppt_w</p:attrName>
                                        </p:attrNameLst>
                                      </p:cBhvr>
                                      <p:tavLst>
                                        <p:tav tm="0">
                                          <p:val>
                                            <p:fltVal val="0"/>
                                          </p:val>
                                        </p:tav>
                                        <p:tav tm="100000">
                                          <p:val>
                                            <p:strVal val="#ppt_w"/>
                                          </p:val>
                                        </p:tav>
                                      </p:tavLst>
                                    </p:anim>
                                    <p:anim calcmode="lin" valueType="num">
                                      <p:cBhvr>
                                        <p:cTn id="16" dur="250" fill="hold"/>
                                        <p:tgtEl>
                                          <p:spTgt spid="21"/>
                                        </p:tgtEl>
                                        <p:attrNameLst>
                                          <p:attrName>ppt_h</p:attrName>
                                        </p:attrNameLst>
                                      </p:cBhvr>
                                      <p:tavLst>
                                        <p:tav tm="0">
                                          <p:val>
                                            <p:fltVal val="0"/>
                                          </p:val>
                                        </p:tav>
                                        <p:tav tm="100000">
                                          <p:val>
                                            <p:strVal val="#ppt_h"/>
                                          </p:val>
                                        </p:tav>
                                      </p:tavLst>
                                    </p:anim>
                                  </p:childTnLst>
                                </p:cTn>
                              </p:par>
                            </p:childTnLst>
                          </p:cTn>
                        </p:par>
                        <p:par>
                          <p:cTn id="17" fill="hold">
                            <p:stCondLst>
                              <p:cond delay="750"/>
                            </p:stCondLst>
                            <p:childTnLst>
                              <p:par>
                                <p:cTn id="18" presetID="1" presetClass="entr" presetSubtype="0" fill="hold" grpId="1" nodeType="afterEffect">
                                  <p:stCondLst>
                                    <p:cond delay="250"/>
                                  </p:stCondLst>
                                  <p:childTnLst>
                                    <p:set>
                                      <p:cBhvr>
                                        <p:cTn id="19" dur="1" fill="hold">
                                          <p:stCondLst>
                                            <p:cond delay="0"/>
                                          </p:stCondLst>
                                        </p:cTn>
                                        <p:tgtEl>
                                          <p:spTgt spid="25"/>
                                        </p:tgtEl>
                                        <p:attrNameLst>
                                          <p:attrName>style.visibility</p:attrName>
                                        </p:attrNameLst>
                                      </p:cBhvr>
                                      <p:to>
                                        <p:strVal val="visible"/>
                                      </p:to>
                                    </p:set>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380" fill="hold"/>
                                        <p:tgtEl>
                                          <p:spTgt spid="23"/>
                                        </p:tgtEl>
                                        <p:attrNameLst>
                                          <p:attrName>ppt_w</p:attrName>
                                        </p:attrNameLst>
                                      </p:cBhvr>
                                      <p:tavLst>
                                        <p:tav tm="0">
                                          <p:val>
                                            <p:fltVal val="0"/>
                                          </p:val>
                                        </p:tav>
                                        <p:tav tm="100000">
                                          <p:val>
                                            <p:strVal val="#ppt_w"/>
                                          </p:val>
                                        </p:tav>
                                      </p:tavLst>
                                    </p:anim>
                                    <p:anim calcmode="lin" valueType="num">
                                      <p:cBhvr>
                                        <p:cTn id="24" dur="380" fill="hold"/>
                                        <p:tgtEl>
                                          <p:spTgt spid="23"/>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380" fill="hold"/>
                                        <p:tgtEl>
                                          <p:spTgt spid="22"/>
                                        </p:tgtEl>
                                        <p:attrNameLst>
                                          <p:attrName>ppt_w</p:attrName>
                                        </p:attrNameLst>
                                      </p:cBhvr>
                                      <p:tavLst>
                                        <p:tav tm="0">
                                          <p:val>
                                            <p:fltVal val="0"/>
                                          </p:val>
                                        </p:tav>
                                        <p:tav tm="100000">
                                          <p:val>
                                            <p:strVal val="#ppt_w"/>
                                          </p:val>
                                        </p:tav>
                                      </p:tavLst>
                                    </p:anim>
                                    <p:anim calcmode="lin" valueType="num">
                                      <p:cBhvr>
                                        <p:cTn id="28" dur="380" fill="hold"/>
                                        <p:tgtEl>
                                          <p:spTgt spid="22"/>
                                        </p:tgtEl>
                                        <p:attrNameLst>
                                          <p:attrName>ppt_h</p:attrName>
                                        </p:attrNameLst>
                                      </p:cBhvr>
                                      <p:tavLst>
                                        <p:tav tm="0">
                                          <p:val>
                                            <p:strVal val="#ppt_h"/>
                                          </p:val>
                                        </p:tav>
                                        <p:tav tm="100000">
                                          <p:val>
                                            <p:strVal val="#ppt_h"/>
                                          </p:val>
                                        </p:tav>
                                      </p:tavLst>
                                    </p:anim>
                                  </p:childTnLst>
                                </p:cTn>
                              </p:par>
                              <p:par>
                                <p:cTn id="29" presetID="6" presetClass="emph" presetSubtype="0" autoRev="1" fill="hold" grpId="0" nodeType="withEffect">
                                  <p:stCondLst>
                                    <p:cond delay="0"/>
                                  </p:stCondLst>
                                  <p:childTnLst>
                                    <p:animScale>
                                      <p:cBhvr>
                                        <p:cTn id="30" dur="250" fill="hold"/>
                                        <p:tgtEl>
                                          <p:spTgt spid="21"/>
                                        </p:tgtEl>
                                      </p:cBhvr>
                                      <p:by x="110000" y="100000"/>
                                    </p:animScale>
                                  </p:childTnLst>
                                </p:cTn>
                              </p:par>
                              <p:par>
                                <p:cTn id="31" presetID="17" presetClass="exit" presetSubtype="1" fill="hold" grpId="1" nodeType="withEffect">
                                  <p:stCondLst>
                                    <p:cond delay="250"/>
                                  </p:stCondLst>
                                  <p:childTnLst>
                                    <p:anim calcmode="lin" valueType="num">
                                      <p:cBhvr>
                                        <p:cTn id="32" dur="250"/>
                                        <p:tgtEl>
                                          <p:spTgt spid="21"/>
                                        </p:tgtEl>
                                        <p:attrNameLst>
                                          <p:attrName>ppt_x</p:attrName>
                                        </p:attrNameLst>
                                      </p:cBhvr>
                                      <p:tavLst>
                                        <p:tav tm="0">
                                          <p:val>
                                            <p:strVal val="ppt_x"/>
                                          </p:val>
                                        </p:tav>
                                        <p:tav tm="100000">
                                          <p:val>
                                            <p:strVal val="ppt_x"/>
                                          </p:val>
                                        </p:tav>
                                      </p:tavLst>
                                    </p:anim>
                                    <p:anim calcmode="lin" valueType="num">
                                      <p:cBhvr>
                                        <p:cTn id="33" dur="250"/>
                                        <p:tgtEl>
                                          <p:spTgt spid="21"/>
                                        </p:tgtEl>
                                        <p:attrNameLst>
                                          <p:attrName>ppt_y</p:attrName>
                                        </p:attrNameLst>
                                      </p:cBhvr>
                                      <p:tavLst>
                                        <p:tav tm="0">
                                          <p:val>
                                            <p:strVal val="ppt_y"/>
                                          </p:val>
                                        </p:tav>
                                        <p:tav tm="100000">
                                          <p:val>
                                            <p:strVal val="ppt_y-ppt_h/2"/>
                                          </p:val>
                                        </p:tav>
                                      </p:tavLst>
                                    </p:anim>
                                    <p:anim calcmode="lin" valueType="num">
                                      <p:cBhvr>
                                        <p:cTn id="34" dur="250"/>
                                        <p:tgtEl>
                                          <p:spTgt spid="21"/>
                                        </p:tgtEl>
                                        <p:attrNameLst>
                                          <p:attrName>ppt_w</p:attrName>
                                        </p:attrNameLst>
                                      </p:cBhvr>
                                      <p:tavLst>
                                        <p:tav tm="0">
                                          <p:val>
                                            <p:strVal val="ppt_w"/>
                                          </p:val>
                                        </p:tav>
                                        <p:tav tm="100000">
                                          <p:val>
                                            <p:strVal val="ppt_w"/>
                                          </p:val>
                                        </p:tav>
                                      </p:tavLst>
                                    </p:anim>
                                    <p:anim calcmode="lin" valueType="num">
                                      <p:cBhvr>
                                        <p:cTn id="35" dur="250"/>
                                        <p:tgtEl>
                                          <p:spTgt spid="21"/>
                                        </p:tgtEl>
                                        <p:attrNameLst>
                                          <p:attrName>ppt_h</p:attrName>
                                        </p:attrNameLst>
                                      </p:cBhvr>
                                      <p:tavLst>
                                        <p:tav tm="0">
                                          <p:val>
                                            <p:strVal val="ppt_h"/>
                                          </p:val>
                                        </p:tav>
                                        <p:tav tm="100000">
                                          <p:val>
                                            <p:fltVal val="0"/>
                                          </p:val>
                                        </p:tav>
                                      </p:tavLst>
                                    </p:anim>
                                    <p:set>
                                      <p:cBhvr>
                                        <p:cTn id="36" dur="1" fill="hold">
                                          <p:stCondLst>
                                            <p:cond delay="249"/>
                                          </p:stCondLst>
                                        </p:cTn>
                                        <p:tgtEl>
                                          <p:spTgt spid="21"/>
                                        </p:tgtEl>
                                        <p:attrNameLst>
                                          <p:attrName>style.visibility</p:attrName>
                                        </p:attrNameLst>
                                      </p:cBhvr>
                                      <p:to>
                                        <p:strVal val="hidden"/>
                                      </p:to>
                                    </p:set>
                                  </p:childTnLst>
                                </p:cTn>
                              </p:par>
                              <p:par>
                                <p:cTn id="37" presetID="1" presetClass="entr"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42" presetClass="path" presetSubtype="0" accel="70000" decel="20000" fill="hold" grpId="2" nodeType="withEffect">
                                  <p:stCondLst>
                                    <p:cond delay="0"/>
                                  </p:stCondLst>
                                  <p:childTnLst>
                                    <p:animMotion origin="layout" path="M 0 0 L 0 0.4 " pathEditMode="relative" rAng="0" ptsTypes="AA">
                                      <p:cBhvr>
                                        <p:cTn id="40" dur="500" spd="-100000" fill="hold"/>
                                        <p:tgtEl>
                                          <p:spTgt spid="24"/>
                                        </p:tgtEl>
                                        <p:attrNameLst>
                                          <p:attrName>ppt_x</p:attrName>
                                          <p:attrName>ppt_y</p:attrName>
                                        </p:attrNameLst>
                                      </p:cBhvr>
                                      <p:rCtr x="0" y="20000"/>
                                    </p:animMotion>
                                  </p:childTnLst>
                                </p:cTn>
                              </p:par>
                              <p:par>
                                <p:cTn id="41" presetID="42" presetClass="path" presetSubtype="0" accel="50000" decel="50000" autoRev="1" fill="hold" grpId="0" nodeType="withEffect">
                                  <p:stCondLst>
                                    <p:cond delay="0"/>
                                  </p:stCondLst>
                                  <p:childTnLst>
                                    <p:animMotion origin="layout" path="M 0 1.11022E-16 L 0 0.01667 " pathEditMode="relative" rAng="0" ptsTypes="AA">
                                      <p:cBhvr>
                                        <p:cTn id="42" dur="130" fill="hold"/>
                                        <p:tgtEl>
                                          <p:spTgt spid="25"/>
                                        </p:tgtEl>
                                        <p:attrNameLst>
                                          <p:attrName>ppt_x</p:attrName>
                                          <p:attrName>ppt_y</p:attrName>
                                        </p:attrNameLst>
                                      </p:cBhvr>
                                      <p:rCtr x="0" y="833"/>
                                    </p:animMotion>
                                  </p:childTnLst>
                                </p:cTn>
                              </p:par>
                              <p:par>
                                <p:cTn id="43" presetID="6" presetClass="emph" presetSubtype="0" decel="50000" autoRev="1" fill="hold" grpId="0" nodeType="withEffect">
                                  <p:stCondLst>
                                    <p:cond delay="0"/>
                                  </p:stCondLst>
                                  <p:childTnLst>
                                    <p:animScale>
                                      <p:cBhvr>
                                        <p:cTn id="44" dur="130" fill="hold"/>
                                        <p:tgtEl>
                                          <p:spTgt spid="24"/>
                                        </p:tgtEl>
                                      </p:cBhvr>
                                      <p:by x="110000" y="100000"/>
                                    </p:animScale>
                                  </p:childTnLst>
                                </p:cTn>
                              </p:par>
                              <p:par>
                                <p:cTn id="45" presetID="17" presetClass="exit" presetSubtype="1" fill="hold" grpId="1" nodeType="withEffect">
                                  <p:stCondLst>
                                    <p:cond delay="170"/>
                                  </p:stCondLst>
                                  <p:childTnLst>
                                    <p:anim calcmode="lin" valueType="num">
                                      <p:cBhvr>
                                        <p:cTn id="46" dur="250"/>
                                        <p:tgtEl>
                                          <p:spTgt spid="23"/>
                                        </p:tgtEl>
                                        <p:attrNameLst>
                                          <p:attrName>ppt_x</p:attrName>
                                        </p:attrNameLst>
                                      </p:cBhvr>
                                      <p:tavLst>
                                        <p:tav tm="0">
                                          <p:val>
                                            <p:strVal val="ppt_x"/>
                                          </p:val>
                                        </p:tav>
                                        <p:tav tm="100000">
                                          <p:val>
                                            <p:strVal val="ppt_x"/>
                                          </p:val>
                                        </p:tav>
                                      </p:tavLst>
                                    </p:anim>
                                    <p:anim calcmode="lin" valueType="num">
                                      <p:cBhvr>
                                        <p:cTn id="47" dur="250"/>
                                        <p:tgtEl>
                                          <p:spTgt spid="23"/>
                                        </p:tgtEl>
                                        <p:attrNameLst>
                                          <p:attrName>ppt_y</p:attrName>
                                        </p:attrNameLst>
                                      </p:cBhvr>
                                      <p:tavLst>
                                        <p:tav tm="0">
                                          <p:val>
                                            <p:strVal val="ppt_y"/>
                                          </p:val>
                                        </p:tav>
                                        <p:tav tm="100000">
                                          <p:val>
                                            <p:strVal val="ppt_y-ppt_h/2"/>
                                          </p:val>
                                        </p:tav>
                                      </p:tavLst>
                                    </p:anim>
                                    <p:anim calcmode="lin" valueType="num">
                                      <p:cBhvr>
                                        <p:cTn id="48" dur="250"/>
                                        <p:tgtEl>
                                          <p:spTgt spid="23"/>
                                        </p:tgtEl>
                                        <p:attrNameLst>
                                          <p:attrName>ppt_w</p:attrName>
                                        </p:attrNameLst>
                                      </p:cBhvr>
                                      <p:tavLst>
                                        <p:tav tm="0">
                                          <p:val>
                                            <p:strVal val="ppt_w"/>
                                          </p:val>
                                        </p:tav>
                                        <p:tav tm="100000">
                                          <p:val>
                                            <p:strVal val="ppt_w"/>
                                          </p:val>
                                        </p:tav>
                                      </p:tavLst>
                                    </p:anim>
                                    <p:anim calcmode="lin" valueType="num">
                                      <p:cBhvr>
                                        <p:cTn id="49" dur="250"/>
                                        <p:tgtEl>
                                          <p:spTgt spid="23"/>
                                        </p:tgtEl>
                                        <p:attrNameLst>
                                          <p:attrName>ppt_h</p:attrName>
                                        </p:attrNameLst>
                                      </p:cBhvr>
                                      <p:tavLst>
                                        <p:tav tm="0">
                                          <p:val>
                                            <p:strVal val="ppt_h"/>
                                          </p:val>
                                        </p:tav>
                                        <p:tav tm="100000">
                                          <p:val>
                                            <p:fltVal val="0"/>
                                          </p:val>
                                        </p:tav>
                                      </p:tavLst>
                                    </p:anim>
                                    <p:set>
                                      <p:cBhvr>
                                        <p:cTn id="50" dur="1" fill="hold">
                                          <p:stCondLst>
                                            <p:cond delay="249"/>
                                          </p:stCondLst>
                                        </p:cTn>
                                        <p:tgtEl>
                                          <p:spTgt spid="23"/>
                                        </p:tgtEl>
                                        <p:attrNameLst>
                                          <p:attrName>style.visibility</p:attrName>
                                        </p:attrNameLst>
                                      </p:cBhvr>
                                      <p:to>
                                        <p:strVal val="hidden"/>
                                      </p:to>
                                    </p:set>
                                  </p:childTnLst>
                                </p:cTn>
                              </p:par>
                              <p:par>
                                <p:cTn id="51" presetID="17" presetClass="exit" presetSubtype="1" fill="hold" grpId="1" nodeType="withEffect">
                                  <p:stCondLst>
                                    <p:cond delay="170"/>
                                  </p:stCondLst>
                                  <p:childTnLst>
                                    <p:anim calcmode="lin" valueType="num">
                                      <p:cBhvr>
                                        <p:cTn id="52" dur="250"/>
                                        <p:tgtEl>
                                          <p:spTgt spid="22"/>
                                        </p:tgtEl>
                                        <p:attrNameLst>
                                          <p:attrName>ppt_x</p:attrName>
                                        </p:attrNameLst>
                                      </p:cBhvr>
                                      <p:tavLst>
                                        <p:tav tm="0">
                                          <p:val>
                                            <p:strVal val="ppt_x"/>
                                          </p:val>
                                        </p:tav>
                                        <p:tav tm="100000">
                                          <p:val>
                                            <p:strVal val="ppt_x"/>
                                          </p:val>
                                        </p:tav>
                                      </p:tavLst>
                                    </p:anim>
                                    <p:anim calcmode="lin" valueType="num">
                                      <p:cBhvr>
                                        <p:cTn id="53" dur="250"/>
                                        <p:tgtEl>
                                          <p:spTgt spid="22"/>
                                        </p:tgtEl>
                                        <p:attrNameLst>
                                          <p:attrName>ppt_y</p:attrName>
                                        </p:attrNameLst>
                                      </p:cBhvr>
                                      <p:tavLst>
                                        <p:tav tm="0">
                                          <p:val>
                                            <p:strVal val="ppt_y"/>
                                          </p:val>
                                        </p:tav>
                                        <p:tav tm="100000">
                                          <p:val>
                                            <p:strVal val="ppt_y-ppt_h/2"/>
                                          </p:val>
                                        </p:tav>
                                      </p:tavLst>
                                    </p:anim>
                                    <p:anim calcmode="lin" valueType="num">
                                      <p:cBhvr>
                                        <p:cTn id="54" dur="250"/>
                                        <p:tgtEl>
                                          <p:spTgt spid="22"/>
                                        </p:tgtEl>
                                        <p:attrNameLst>
                                          <p:attrName>ppt_w</p:attrName>
                                        </p:attrNameLst>
                                      </p:cBhvr>
                                      <p:tavLst>
                                        <p:tav tm="0">
                                          <p:val>
                                            <p:strVal val="ppt_w"/>
                                          </p:val>
                                        </p:tav>
                                        <p:tav tm="100000">
                                          <p:val>
                                            <p:strVal val="ppt_w"/>
                                          </p:val>
                                        </p:tav>
                                      </p:tavLst>
                                    </p:anim>
                                    <p:anim calcmode="lin" valueType="num">
                                      <p:cBhvr>
                                        <p:cTn id="55" dur="250"/>
                                        <p:tgtEl>
                                          <p:spTgt spid="22"/>
                                        </p:tgtEl>
                                        <p:attrNameLst>
                                          <p:attrName>ppt_h</p:attrName>
                                        </p:attrNameLst>
                                      </p:cBhvr>
                                      <p:tavLst>
                                        <p:tav tm="0">
                                          <p:val>
                                            <p:strVal val="ppt_h"/>
                                          </p:val>
                                        </p:tav>
                                        <p:tav tm="100000">
                                          <p:val>
                                            <p:fltVal val="0"/>
                                          </p:val>
                                        </p:tav>
                                      </p:tavLst>
                                    </p:anim>
                                    <p:set>
                                      <p:cBhvr>
                                        <p:cTn id="56" dur="1" fill="hold">
                                          <p:stCondLst>
                                            <p:cond delay="249"/>
                                          </p:stCondLst>
                                        </p:cTn>
                                        <p:tgtEl>
                                          <p:spTgt spid="22"/>
                                        </p:tgtEl>
                                        <p:attrNameLst>
                                          <p:attrName>style.visibility</p:attrName>
                                        </p:attrNameLst>
                                      </p:cBhvr>
                                      <p:to>
                                        <p:strVal val="hidden"/>
                                      </p:to>
                                    </p:set>
                                  </p:childTnLst>
                                </p:cTn>
                              </p:par>
                              <p:par>
                                <p:cTn id="57" presetID="6" presetClass="emph" presetSubtype="0" fill="hold" grpId="2" nodeType="withEffect">
                                  <p:stCondLst>
                                    <p:cond delay="170"/>
                                  </p:stCondLst>
                                  <p:childTnLst>
                                    <p:animScale>
                                      <p:cBhvr>
                                        <p:cTn id="58" dur="250" fill="hold"/>
                                        <p:tgtEl>
                                          <p:spTgt spid="23"/>
                                        </p:tgtEl>
                                      </p:cBhvr>
                                      <p:by x="150000" y="100000"/>
                                    </p:animScale>
                                  </p:childTnLst>
                                </p:cTn>
                              </p:par>
                              <p:par>
                                <p:cTn id="59" presetID="6" presetClass="emph" presetSubtype="0" fill="hold" grpId="2" nodeType="withEffect">
                                  <p:stCondLst>
                                    <p:cond delay="170"/>
                                  </p:stCondLst>
                                  <p:childTnLst>
                                    <p:animScale>
                                      <p:cBhvr>
                                        <p:cTn id="60" dur="250" fill="hold"/>
                                        <p:tgtEl>
                                          <p:spTgt spid="22"/>
                                        </p:tgtEl>
                                      </p:cBhvr>
                                      <p:by x="150000" y="100000"/>
                                    </p:animScale>
                                  </p:childTnLst>
                                </p:cTn>
                              </p:par>
                              <p:par>
                                <p:cTn id="61" presetID="10" presetClass="entr" presetSubtype="0" fill="hold" grpId="0" nodeType="withEffect">
                                  <p:stCondLst>
                                    <p:cond delay="38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childTnLst>
                                </p:cTn>
                              </p:par>
                              <p:par>
                                <p:cTn id="64" presetID="42" presetClass="path" presetSubtype="0" decel="100000" fill="hold" grpId="1" nodeType="withEffect">
                                  <p:stCondLst>
                                    <p:cond delay="380"/>
                                  </p:stCondLst>
                                  <p:childTnLst>
                                    <p:animMotion origin="layout" path="M 0 1.85185E-6 L 0 0.1 " pathEditMode="relative" rAng="0" ptsTypes="AA">
                                      <p:cBhvr>
                                        <p:cTn id="65" dur="250" spd="-100000" fill="hold"/>
                                        <p:tgtEl>
                                          <p:spTgt spid="29"/>
                                        </p:tgtEl>
                                        <p:attrNameLst>
                                          <p:attrName>ppt_x</p:attrName>
                                          <p:attrName>ppt_y</p:attrName>
                                        </p:attrNameLst>
                                      </p:cBhvr>
                                      <p:rCtr x="0" y="5000"/>
                                    </p:animMotion>
                                  </p:childTnLst>
                                </p:cTn>
                              </p:par>
                              <p:par>
                                <p:cTn id="66" presetID="17" presetClass="entr" presetSubtype="10" fill="hold" grpId="2"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250" fill="hold"/>
                                        <p:tgtEl>
                                          <p:spTgt spid="27"/>
                                        </p:tgtEl>
                                        <p:attrNameLst>
                                          <p:attrName>ppt_w</p:attrName>
                                        </p:attrNameLst>
                                      </p:cBhvr>
                                      <p:tavLst>
                                        <p:tav tm="0">
                                          <p:val>
                                            <p:fltVal val="0"/>
                                          </p:val>
                                        </p:tav>
                                        <p:tav tm="100000">
                                          <p:val>
                                            <p:strVal val="#ppt_w"/>
                                          </p:val>
                                        </p:tav>
                                      </p:tavLst>
                                    </p:anim>
                                    <p:anim calcmode="lin" valueType="num">
                                      <p:cBhvr>
                                        <p:cTn id="69" dur="250" fill="hold"/>
                                        <p:tgtEl>
                                          <p:spTgt spid="27"/>
                                        </p:tgtEl>
                                        <p:attrNameLst>
                                          <p:attrName>ppt_h</p:attrName>
                                        </p:attrNameLst>
                                      </p:cBhvr>
                                      <p:tavLst>
                                        <p:tav tm="0">
                                          <p:val>
                                            <p:strVal val="#ppt_h"/>
                                          </p:val>
                                        </p:tav>
                                        <p:tav tm="100000">
                                          <p:val>
                                            <p:strVal val="#ppt_h"/>
                                          </p:val>
                                        </p:tav>
                                      </p:tavLst>
                                    </p:anim>
                                  </p:childTnLst>
                                </p:cTn>
                              </p:par>
                              <p:par>
                                <p:cTn id="70" presetID="42" presetClass="path" presetSubtype="0" accel="70000" decel="30000" fill="hold" grpId="0" nodeType="withEffect">
                                  <p:stCondLst>
                                    <p:cond delay="0"/>
                                  </p:stCondLst>
                                  <p:childTnLst>
                                    <p:animMotion origin="layout" path="M 5.55112E-17 -0.25764 L 5.55112E-17 0.14236 " pathEditMode="relative" rAng="0" ptsTypes="AA">
                                      <p:cBhvr>
                                        <p:cTn id="71" dur="500" spd="-100000" fill="hold"/>
                                        <p:tgtEl>
                                          <p:spTgt spid="27"/>
                                        </p:tgtEl>
                                        <p:attrNameLst>
                                          <p:attrName>ppt_x</p:attrName>
                                          <p:attrName>ppt_y</p:attrName>
                                        </p:attrNameLst>
                                      </p:cBhvr>
                                      <p:rCtr x="0" y="20000"/>
                                    </p:animMotion>
                                  </p:childTnLst>
                                </p:cTn>
                              </p:par>
                              <p:par>
                                <p:cTn id="72" presetID="6" presetClass="emph" presetSubtype="0" accel="26000" decel="74000" autoRev="1" fill="hold" grpId="1" nodeType="withEffect">
                                  <p:stCondLst>
                                    <p:cond delay="0"/>
                                  </p:stCondLst>
                                  <p:childTnLst>
                                    <p:animScale>
                                      <p:cBhvr>
                                        <p:cTn id="73" dur="250" fill="hold"/>
                                        <p:tgtEl>
                                          <p:spTgt spid="27"/>
                                        </p:tgtEl>
                                      </p:cBhvr>
                                      <p:by x="125000" y="125000"/>
                                    </p:animScale>
                                  </p:childTnLst>
                                </p:cTn>
                              </p:par>
                              <p:par>
                                <p:cTn id="74" presetID="17" presetClass="exit" presetSubtype="10" fill="hold" grpId="3" nodeType="withEffect">
                                  <p:stCondLst>
                                    <p:cond delay="130"/>
                                  </p:stCondLst>
                                  <p:childTnLst>
                                    <p:anim calcmode="lin" valueType="num">
                                      <p:cBhvr>
                                        <p:cTn id="75" dur="380"/>
                                        <p:tgtEl>
                                          <p:spTgt spid="27"/>
                                        </p:tgtEl>
                                        <p:attrNameLst>
                                          <p:attrName>ppt_w</p:attrName>
                                        </p:attrNameLst>
                                      </p:cBhvr>
                                      <p:tavLst>
                                        <p:tav tm="0">
                                          <p:val>
                                            <p:strVal val="ppt_w"/>
                                          </p:val>
                                        </p:tav>
                                        <p:tav tm="100000">
                                          <p:val>
                                            <p:fltVal val="0"/>
                                          </p:val>
                                        </p:tav>
                                      </p:tavLst>
                                    </p:anim>
                                    <p:anim calcmode="lin" valueType="num">
                                      <p:cBhvr>
                                        <p:cTn id="76" dur="380"/>
                                        <p:tgtEl>
                                          <p:spTgt spid="27"/>
                                        </p:tgtEl>
                                        <p:attrNameLst>
                                          <p:attrName>ppt_h</p:attrName>
                                        </p:attrNameLst>
                                      </p:cBhvr>
                                      <p:tavLst>
                                        <p:tav tm="0">
                                          <p:val>
                                            <p:strVal val="ppt_h"/>
                                          </p:val>
                                        </p:tav>
                                        <p:tav tm="100000">
                                          <p:val>
                                            <p:strVal val="ppt_h"/>
                                          </p:val>
                                        </p:tav>
                                      </p:tavLst>
                                    </p:anim>
                                    <p:set>
                                      <p:cBhvr>
                                        <p:cTn id="77" dur="1" fill="hold">
                                          <p:stCondLst>
                                            <p:cond delay="379"/>
                                          </p:stCondLst>
                                        </p:cTn>
                                        <p:tgtEl>
                                          <p:spTgt spid="27"/>
                                        </p:tgtEl>
                                        <p:attrNameLst>
                                          <p:attrName>style.visibility</p:attrName>
                                        </p:attrNameLst>
                                      </p:cBhvr>
                                      <p:to>
                                        <p:strVal val="hidden"/>
                                      </p:to>
                                    </p:set>
                                  </p:childTnLst>
                                </p:cTn>
                              </p:par>
                              <p:par>
                                <p:cTn id="78" presetID="17" presetClass="entr" presetSubtype="10" fill="hold" grpId="2" nodeType="with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250" fill="hold"/>
                                        <p:tgtEl>
                                          <p:spTgt spid="26"/>
                                        </p:tgtEl>
                                        <p:attrNameLst>
                                          <p:attrName>ppt_w</p:attrName>
                                        </p:attrNameLst>
                                      </p:cBhvr>
                                      <p:tavLst>
                                        <p:tav tm="0">
                                          <p:val>
                                            <p:fltVal val="0"/>
                                          </p:val>
                                        </p:tav>
                                        <p:tav tm="100000">
                                          <p:val>
                                            <p:strVal val="#ppt_w"/>
                                          </p:val>
                                        </p:tav>
                                      </p:tavLst>
                                    </p:anim>
                                    <p:anim calcmode="lin" valueType="num">
                                      <p:cBhvr>
                                        <p:cTn id="81" dur="250" fill="hold"/>
                                        <p:tgtEl>
                                          <p:spTgt spid="26"/>
                                        </p:tgtEl>
                                        <p:attrNameLst>
                                          <p:attrName>ppt_h</p:attrName>
                                        </p:attrNameLst>
                                      </p:cBhvr>
                                      <p:tavLst>
                                        <p:tav tm="0">
                                          <p:val>
                                            <p:strVal val="#ppt_h"/>
                                          </p:val>
                                        </p:tav>
                                        <p:tav tm="100000">
                                          <p:val>
                                            <p:strVal val="#ppt_h"/>
                                          </p:val>
                                        </p:tav>
                                      </p:tavLst>
                                    </p:anim>
                                  </p:childTnLst>
                                </p:cTn>
                              </p:par>
                              <p:par>
                                <p:cTn id="82" presetID="42" presetClass="path" presetSubtype="0" accel="70000" decel="30000" fill="hold" grpId="0" nodeType="withEffect">
                                  <p:stCondLst>
                                    <p:cond delay="0"/>
                                  </p:stCondLst>
                                  <p:childTnLst>
                                    <p:animMotion origin="layout" path="M 0 -0.25764 L 0 0.14236 " pathEditMode="relative" rAng="0" ptsTypes="AA">
                                      <p:cBhvr>
                                        <p:cTn id="83" dur="500" spd="-100000" fill="hold"/>
                                        <p:tgtEl>
                                          <p:spTgt spid="26"/>
                                        </p:tgtEl>
                                        <p:attrNameLst>
                                          <p:attrName>ppt_x</p:attrName>
                                          <p:attrName>ppt_y</p:attrName>
                                        </p:attrNameLst>
                                      </p:cBhvr>
                                      <p:rCtr x="0" y="20000"/>
                                    </p:animMotion>
                                  </p:childTnLst>
                                </p:cTn>
                              </p:par>
                              <p:par>
                                <p:cTn id="84" presetID="6" presetClass="emph" presetSubtype="0" accel="26000" decel="74000" autoRev="1" fill="hold" grpId="1" nodeType="withEffect">
                                  <p:stCondLst>
                                    <p:cond delay="0"/>
                                  </p:stCondLst>
                                  <p:childTnLst>
                                    <p:animScale>
                                      <p:cBhvr>
                                        <p:cTn id="85" dur="250" fill="hold"/>
                                        <p:tgtEl>
                                          <p:spTgt spid="26"/>
                                        </p:tgtEl>
                                      </p:cBhvr>
                                      <p:by x="125000" y="125000"/>
                                    </p:animScale>
                                  </p:childTnLst>
                                </p:cTn>
                              </p:par>
                              <p:par>
                                <p:cTn id="86" presetID="17" presetClass="exit" presetSubtype="10" fill="hold" grpId="3" nodeType="withEffect">
                                  <p:stCondLst>
                                    <p:cond delay="130"/>
                                  </p:stCondLst>
                                  <p:childTnLst>
                                    <p:anim calcmode="lin" valueType="num">
                                      <p:cBhvr>
                                        <p:cTn id="87" dur="380"/>
                                        <p:tgtEl>
                                          <p:spTgt spid="26"/>
                                        </p:tgtEl>
                                        <p:attrNameLst>
                                          <p:attrName>ppt_w</p:attrName>
                                        </p:attrNameLst>
                                      </p:cBhvr>
                                      <p:tavLst>
                                        <p:tav tm="0">
                                          <p:val>
                                            <p:strVal val="ppt_w"/>
                                          </p:val>
                                        </p:tav>
                                        <p:tav tm="100000">
                                          <p:val>
                                            <p:fltVal val="0"/>
                                          </p:val>
                                        </p:tav>
                                      </p:tavLst>
                                    </p:anim>
                                    <p:anim calcmode="lin" valueType="num">
                                      <p:cBhvr>
                                        <p:cTn id="88" dur="380"/>
                                        <p:tgtEl>
                                          <p:spTgt spid="26"/>
                                        </p:tgtEl>
                                        <p:attrNameLst>
                                          <p:attrName>ppt_h</p:attrName>
                                        </p:attrNameLst>
                                      </p:cBhvr>
                                      <p:tavLst>
                                        <p:tav tm="0">
                                          <p:val>
                                            <p:strVal val="ppt_h"/>
                                          </p:val>
                                        </p:tav>
                                        <p:tav tm="100000">
                                          <p:val>
                                            <p:strVal val="ppt_h"/>
                                          </p:val>
                                        </p:tav>
                                      </p:tavLst>
                                    </p:anim>
                                    <p:set>
                                      <p:cBhvr>
                                        <p:cTn id="89" dur="1" fill="hold">
                                          <p:stCondLst>
                                            <p:cond delay="379"/>
                                          </p:stCondLst>
                                        </p:cTn>
                                        <p:tgtEl>
                                          <p:spTgt spid="26"/>
                                        </p:tgtEl>
                                        <p:attrNameLst>
                                          <p:attrName>style.visibility</p:attrName>
                                        </p:attrNameLst>
                                      </p:cBhvr>
                                      <p:to>
                                        <p:strVal val="hidden"/>
                                      </p:to>
                                    </p:set>
                                  </p:childTnLst>
                                </p:cTn>
                              </p:par>
                            </p:childTnLst>
                          </p:cTn>
                        </p:par>
                        <p:par>
                          <p:cTn id="90" fill="hold">
                            <p:stCondLst>
                              <p:cond delay="1630"/>
                            </p:stCondLst>
                            <p:childTnLst>
                              <p:par>
                                <p:cTn id="91" presetID="1"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childTnLst>
                          </p:cTn>
                        </p:par>
                        <p:par>
                          <p:cTn id="93" fill="hold">
                            <p:stCondLst>
                              <p:cond delay="1630"/>
                            </p:stCondLst>
                            <p:childTnLst>
                              <p:par>
                                <p:cTn id="94" presetID="6" presetClass="emph" presetSubtype="0" accel="50000" fill="hold" grpId="2" nodeType="afterEffect">
                                  <p:stCondLst>
                                    <p:cond delay="0"/>
                                  </p:stCondLst>
                                  <p:childTnLst>
                                    <p:animScale>
                                      <p:cBhvr>
                                        <p:cTn id="95" dur="500" fill="hold"/>
                                        <p:tgtEl>
                                          <p:spTgt spid="28"/>
                                        </p:tgtEl>
                                      </p:cBhvr>
                                      <p:by x="100000" y="250000"/>
                                    </p:animScale>
                                  </p:childTnLst>
                                </p:cTn>
                              </p:par>
                              <p:par>
                                <p:cTn id="96" presetID="6" presetClass="emph" presetSubtype="0" accel="50000" fill="hold" grpId="3" nodeType="withEffect">
                                  <p:stCondLst>
                                    <p:cond delay="0"/>
                                  </p:stCondLst>
                                  <p:childTnLst>
                                    <p:animScale>
                                      <p:cBhvr>
                                        <p:cTn id="97" dur="500" fill="hold"/>
                                        <p:tgtEl>
                                          <p:spTgt spid="28"/>
                                        </p:tgtEl>
                                      </p:cBhvr>
                                      <p:by x="445000" y="100000"/>
                                    </p:animScale>
                                  </p:childTnLst>
                                </p:cTn>
                              </p:par>
                              <p:par>
                                <p:cTn id="98" presetID="1" presetClass="entr" presetSubtype="0" fill="hold" grpId="0" nodeType="withEffect">
                                  <p:stCondLst>
                                    <p:cond delay="1000"/>
                                  </p:stCondLst>
                                  <p:childTnLst>
                                    <p:set>
                                      <p:cBhvr>
                                        <p:cTn id="99" dur="1" fill="hold">
                                          <p:stCondLst>
                                            <p:cond delay="0"/>
                                          </p:stCondLst>
                                        </p:cTn>
                                        <p:tgtEl>
                                          <p:spTgt spid="13"/>
                                        </p:tgtEl>
                                        <p:attrNameLst>
                                          <p:attrName>style.visibility</p:attrName>
                                        </p:attrNameLst>
                                      </p:cBhvr>
                                      <p:to>
                                        <p:strVal val="visible"/>
                                      </p:to>
                                    </p:set>
                                  </p:childTnLst>
                                </p:cTn>
                              </p:par>
                              <p:par>
                                <p:cTn id="100" presetID="22" presetClass="entr" presetSubtype="8" fill="hold" grpId="0" nodeType="withEffect">
                                  <p:stCondLst>
                                    <p:cond delay="500"/>
                                  </p:stCondLst>
                                  <p:childTnLst>
                                    <p:set>
                                      <p:cBhvr>
                                        <p:cTn id="101" dur="1" fill="hold">
                                          <p:stCondLst>
                                            <p:cond delay="0"/>
                                          </p:stCondLst>
                                        </p:cTn>
                                        <p:tgtEl>
                                          <p:spTgt spid="31"/>
                                        </p:tgtEl>
                                        <p:attrNameLst>
                                          <p:attrName>style.visibility</p:attrName>
                                        </p:attrNameLst>
                                      </p:cBhvr>
                                      <p:to>
                                        <p:strVal val="visible"/>
                                      </p:to>
                                    </p:set>
                                    <p:animEffect transition="in" filter="wipe(left)">
                                      <p:cBhvr>
                                        <p:cTn id="10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13" grpId="0" animBg="1"/>
      <p:bldP spid="13" grpId="1" animBg="1"/>
      <p:bldP spid="28" grpId="0" animBg="1"/>
      <p:bldP spid="28" grpId="1" animBg="1"/>
      <p:bldP spid="28" grpId="2" animBg="1"/>
      <p:bldP spid="28" grpId="3" animBg="1"/>
      <p:bldP spid="29" grpId="0" animBg="1"/>
      <p:bldP spid="29" grpId="1" animBg="1"/>
      <p:bldP spid="29" grpId="2" animBg="1"/>
      <p:bldP spid="29" grpId="3" animBg="1"/>
      <p:bldP spid="31" grpId="0">
        <p:tmplLst>
          <p:tmpl>
            <p:tnLst>
              <p:par>
                <p:cTn presetID="22" presetClass="entr" presetSubtype="8"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tIns="91440" bIns="91440" anchor="ctr">
            <a:normAutofit/>
          </a:bodyPr>
          <a:lstStyle>
            <a:lvl1pPr algn="ctr">
              <a:defRPr sz="4000" baseline="0"/>
            </a:lvl1pPr>
          </a:lstStyle>
          <a:p>
            <a:r>
              <a:rPr lang="en-US" dirty="0"/>
              <a:t>Type “Agenda” Here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lIns="91440" tIns="91440" rIns="91440" bIns="91440" anchor="ctr">
            <a:no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690832" y="4983109"/>
            <a:ext cx="4291368"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Quote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p:cNvSpPr>
            <a:spLocks noGrp="1"/>
          </p:cNvSpPr>
          <p:nvPr>
            <p:ph type="body" sz="quarter" idx="13" hasCustomPrompt="1"/>
          </p:nvPr>
        </p:nvSpPr>
        <p:spPr>
          <a:xfrm>
            <a:off x="8011661" y="5506329"/>
            <a:ext cx="1970539" cy="492443"/>
          </a:xfrm>
        </p:spPr>
        <p:txBody>
          <a:bodyPr wrap="none" anchor="ctr">
            <a:spAutoFit/>
          </a:bodyPr>
          <a:lstStyle>
            <a:lvl1pPr marL="0" indent="0" algn="r">
              <a:buNone/>
              <a:defRPr sz="2000"/>
            </a:lvl1pPr>
          </a:lstStyle>
          <a:p>
            <a:pPr lvl="0"/>
            <a:r>
              <a:rPr lang="en-US" dirty="0"/>
              <a:t>Title / Company</a:t>
            </a: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228601"/>
            <a:ext cx="11430000" cy="685799"/>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8" name="Straight Connector 7">
            <a:extLst>
              <a:ext uri="{FF2B5EF4-FFF2-40B4-BE49-F238E27FC236}">
                <a16:creationId xmlns:a16="http://schemas.microsoft.com/office/drawing/2014/main" id="{72D26AC1-0738-4DF2-AD94-A51900A39340}"/>
              </a:ext>
            </a:extLst>
          </p:cNvPr>
          <p:cNvCxnSpPr/>
          <p:nvPr userDrawn="1"/>
        </p:nvCxnSpPr>
        <p:spPr>
          <a:xfrm>
            <a:off x="458724" y="1028700"/>
            <a:ext cx="11274552"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1524" y="0"/>
            <a:ext cx="12188952" cy="1138773"/>
          </a:xfrm>
          <a:gradFill>
            <a:gsLst>
              <a:gs pos="1000">
                <a:schemeClr val="accent2"/>
              </a:gs>
              <a:gs pos="99000">
                <a:schemeClr val="accent1"/>
              </a:gs>
            </a:gsLst>
            <a:lin ang="2700000" scaled="0"/>
          </a:gradFill>
        </p:spPr>
        <p:txBody>
          <a:bodyPr wrap="square" lIns="457200" tIns="91440" bIns="0">
            <a:noAutofit/>
          </a:bodyPr>
          <a:lstStyle>
            <a:lvl1pPr>
              <a:lnSpc>
                <a:spcPct val="85000"/>
              </a:lnSpc>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a:xfrm>
            <a:off x="381000" y="1371600"/>
            <a:ext cx="11430000" cy="5029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tint val="75000"/>
                  </a:schemeClr>
                </a:solidFill>
              </a:defRPr>
            </a:lvl1pPr>
          </a:lstStyle>
          <a:p>
            <a:fld id="{5958763E-B898-436D-883D-03711491D54A}" type="datetimeFigureOut">
              <a:rPr lang="en-US" smtClean="0"/>
              <a:t>3/22/2022</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9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85" r:id="rId29"/>
    <p:sldLayoutId id="2147483686" r:id="rId30"/>
    <p:sldLayoutId id="2147483679" r:id="rId31"/>
    <p:sldLayoutId id="2147483680" r:id="rId32"/>
    <p:sldLayoutId id="2147483682" r:id="rId33"/>
    <p:sldLayoutId id="2147483687" r:id="rId34"/>
    <p:sldLayoutId id="2147483656" r:id="rId35"/>
    <p:sldLayoutId id="2147483657" r:id="rId36"/>
    <p:sldLayoutId id="2147483658" r:id="rId37"/>
    <p:sldLayoutId id="2147483659" r:id="rId38"/>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3"/>
        </a:buClr>
        <a:buSzPct val="80000"/>
        <a:buFont typeface="Wingdings" panose="05000000000000000000" pitchFamily="2" charset="2"/>
        <a:buChar char="§"/>
        <a:defRPr sz="2800" kern="1200">
          <a:solidFill>
            <a:schemeClr val="tx1"/>
          </a:solidFill>
          <a:latin typeface="+mn-lt"/>
          <a:ea typeface="+mn-ea"/>
          <a:cs typeface="+mn-cs"/>
        </a:defRPr>
      </a:lvl1pPr>
      <a:lvl2pPr marL="568325" indent="-22225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s://hylandtechoutreach.github.io/hackathon" TargetMode="External"/><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8E85-5D4E-4E5D-A40D-8CBC79D2A66F}"/>
              </a:ext>
            </a:extLst>
          </p:cNvPr>
          <p:cNvSpPr>
            <a:spLocks noGrp="1"/>
          </p:cNvSpPr>
          <p:nvPr>
            <p:ph type="ctrTitle"/>
          </p:nvPr>
        </p:nvSpPr>
        <p:spPr/>
        <p:txBody>
          <a:bodyPr>
            <a:normAutofit/>
          </a:bodyPr>
          <a:lstStyle/>
          <a:p>
            <a:r>
              <a:rPr lang="en-US" sz="8800" dirty="0"/>
              <a:t>Intro to Hackathons</a:t>
            </a:r>
          </a:p>
        </p:txBody>
      </p:sp>
      <p:sp>
        <p:nvSpPr>
          <p:cNvPr id="3" name="Subtitle 2">
            <a:extLst>
              <a:ext uri="{FF2B5EF4-FFF2-40B4-BE49-F238E27FC236}">
                <a16:creationId xmlns:a16="http://schemas.microsoft.com/office/drawing/2014/main" id="{52C9BFDF-1890-45AB-9A11-1ECBBA0985B8}"/>
              </a:ext>
            </a:extLst>
          </p:cNvPr>
          <p:cNvSpPr>
            <a:spLocks noGrp="1"/>
          </p:cNvSpPr>
          <p:nvPr>
            <p:ph type="subTitle" idx="1"/>
          </p:nvPr>
        </p:nvSpPr>
        <p:spPr>
          <a:xfrm>
            <a:off x="495299" y="3429000"/>
            <a:ext cx="5431872" cy="553998"/>
          </a:xfrm>
        </p:spPr>
        <p:txBody>
          <a:bodyPr/>
          <a:lstStyle/>
          <a:p>
            <a:r>
              <a:rPr lang="en-US" dirty="0"/>
              <a:t>hackathon tips &amp; tricks</a:t>
            </a:r>
          </a:p>
        </p:txBody>
      </p:sp>
      <p:sp>
        <p:nvSpPr>
          <p:cNvPr id="4" name="Date Placeholder 3">
            <a:extLst>
              <a:ext uri="{FF2B5EF4-FFF2-40B4-BE49-F238E27FC236}">
                <a16:creationId xmlns:a16="http://schemas.microsoft.com/office/drawing/2014/main" id="{E14AC05D-E24B-45B5-97CB-2B89356B5641}"/>
              </a:ext>
            </a:extLst>
          </p:cNvPr>
          <p:cNvSpPr>
            <a:spLocks noGrp="1"/>
          </p:cNvSpPr>
          <p:nvPr>
            <p:ph type="dt" sz="half" idx="10"/>
          </p:nvPr>
        </p:nvSpPr>
        <p:spPr/>
        <p:txBody>
          <a:bodyPr/>
          <a:lstStyle/>
          <a:p>
            <a:endParaRPr lang="en-US" dirty="0"/>
          </a:p>
        </p:txBody>
      </p:sp>
      <p:sp>
        <p:nvSpPr>
          <p:cNvPr id="7" name="Text Placeholder 6">
            <a:extLst>
              <a:ext uri="{FF2B5EF4-FFF2-40B4-BE49-F238E27FC236}">
                <a16:creationId xmlns:a16="http://schemas.microsoft.com/office/drawing/2014/main" id="{61981E22-89E0-4936-AB6F-37BB46E9984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872174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8E50-D639-4F51-A786-01084FFEC104}"/>
              </a:ext>
            </a:extLst>
          </p:cNvPr>
          <p:cNvSpPr>
            <a:spLocks noGrp="1"/>
          </p:cNvSpPr>
          <p:nvPr>
            <p:ph type="title"/>
          </p:nvPr>
        </p:nvSpPr>
        <p:spPr/>
        <p:txBody>
          <a:bodyPr/>
          <a:lstStyle/>
          <a:p>
            <a:r>
              <a:rPr lang="en-US" dirty="0"/>
              <a:t>How to decide on a project</a:t>
            </a:r>
          </a:p>
        </p:txBody>
      </p:sp>
      <p:sp>
        <p:nvSpPr>
          <p:cNvPr id="3" name="Content Placeholder 2">
            <a:extLst>
              <a:ext uri="{FF2B5EF4-FFF2-40B4-BE49-F238E27FC236}">
                <a16:creationId xmlns:a16="http://schemas.microsoft.com/office/drawing/2014/main" id="{5269CF7A-4AEE-41BB-BD78-4E8ACFAE9FF0}"/>
              </a:ext>
            </a:extLst>
          </p:cNvPr>
          <p:cNvSpPr>
            <a:spLocks noGrp="1"/>
          </p:cNvSpPr>
          <p:nvPr>
            <p:ph idx="1"/>
          </p:nvPr>
        </p:nvSpPr>
        <p:spPr>
          <a:xfrm>
            <a:off x="381000" y="1371600"/>
            <a:ext cx="11430000" cy="3200400"/>
          </a:xfrm>
        </p:spPr>
        <p:txBody>
          <a:bodyPr/>
          <a:lstStyle/>
          <a:p>
            <a:r>
              <a:rPr lang="en-US" dirty="0"/>
              <a:t>Try to think of a problem that exists, and find a software solution</a:t>
            </a:r>
          </a:p>
          <a:p>
            <a:r>
              <a:rPr lang="en-US" dirty="0"/>
              <a:t>Explore a new technology by building something with it</a:t>
            </a:r>
          </a:p>
          <a:p>
            <a:r>
              <a:rPr lang="en-US" dirty="0"/>
              <a:t>Think of something that </a:t>
            </a:r>
            <a:r>
              <a:rPr lang="en-US" i="1" dirty="0"/>
              <a:t>you</a:t>
            </a:r>
            <a:r>
              <a:rPr lang="en-US" dirty="0"/>
              <a:t> want to exist, and bring it to life!</a:t>
            </a:r>
          </a:p>
          <a:p>
            <a:endParaRPr lang="en-US" sz="400" dirty="0"/>
          </a:p>
          <a:p>
            <a:pPr marL="0" indent="0" algn="ctr">
              <a:buNone/>
            </a:pPr>
            <a:r>
              <a:rPr lang="en-US" sz="3600" b="1" u="sng" dirty="0"/>
              <a:t>Ideas</a:t>
            </a:r>
            <a:endParaRPr lang="en-US" b="1" u="sng" dirty="0"/>
          </a:p>
          <a:p>
            <a:pPr marL="0" indent="0">
              <a:buNone/>
            </a:pPr>
            <a:endParaRPr lang="en-US" dirty="0"/>
          </a:p>
        </p:txBody>
      </p:sp>
      <p:sp>
        <p:nvSpPr>
          <p:cNvPr id="4" name="Rectangle 3">
            <a:extLst>
              <a:ext uri="{FF2B5EF4-FFF2-40B4-BE49-F238E27FC236}">
                <a16:creationId xmlns:a16="http://schemas.microsoft.com/office/drawing/2014/main" id="{8018637B-2C44-4E58-A369-FF6CD9B04FCA}"/>
              </a:ext>
            </a:extLst>
          </p:cNvPr>
          <p:cNvSpPr/>
          <p:nvPr/>
        </p:nvSpPr>
        <p:spPr bwMode="auto">
          <a:xfrm>
            <a:off x="1220561" y="5521644"/>
            <a:ext cx="3086100" cy="800100"/>
          </a:xfrm>
          <a:prstGeom prst="rect">
            <a:avLst/>
          </a:prstGeom>
          <a:solidFill>
            <a:schemeClr val="accent1">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Social Media App</a:t>
            </a:r>
            <a:endParaRPr lang="en-US" sz="1600"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65CD9495-FA9D-4B26-96B7-D8EE406F2ACA}"/>
              </a:ext>
            </a:extLst>
          </p:cNvPr>
          <p:cNvSpPr/>
          <p:nvPr/>
        </p:nvSpPr>
        <p:spPr bwMode="auto">
          <a:xfrm>
            <a:off x="1409700" y="4176872"/>
            <a:ext cx="3160939" cy="800100"/>
          </a:xfrm>
          <a:prstGeom prst="rect">
            <a:avLst/>
          </a:prstGeom>
          <a:solidFill>
            <a:schemeClr val="accent2">
              <a:lumMod val="7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Website/Web App</a:t>
            </a:r>
            <a:endParaRPr lang="en-US" sz="1600" dirty="0">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67D80DF0-1914-4745-B08E-0A4C54BEC258}"/>
              </a:ext>
            </a:extLst>
          </p:cNvPr>
          <p:cNvSpPr/>
          <p:nvPr/>
        </p:nvSpPr>
        <p:spPr bwMode="auto">
          <a:xfrm>
            <a:off x="5335361" y="5580064"/>
            <a:ext cx="1894054" cy="800100"/>
          </a:xfrm>
          <a:prstGeom prst="rect">
            <a:avLst/>
          </a:prstGeom>
          <a:solidFill>
            <a:srgbClr val="FF8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Game</a:t>
            </a:r>
            <a:endParaRPr lang="en-US" sz="1600" dirty="0">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BC24E8B6-4694-4D8B-816B-A4D9F048E327}"/>
              </a:ext>
            </a:extLst>
          </p:cNvPr>
          <p:cNvSpPr/>
          <p:nvPr/>
        </p:nvSpPr>
        <p:spPr bwMode="auto">
          <a:xfrm>
            <a:off x="8421461" y="5308600"/>
            <a:ext cx="1894054" cy="800100"/>
          </a:xfrm>
          <a:prstGeom prst="rect">
            <a:avLst/>
          </a:prstGeom>
          <a:solidFill>
            <a:srgbClr val="E95EB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A.I.</a:t>
            </a:r>
            <a:endParaRPr lang="en-US" sz="160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304F5A9-80BA-4409-9B0C-95D592A85B0B}"/>
              </a:ext>
            </a:extLst>
          </p:cNvPr>
          <p:cNvSpPr/>
          <p:nvPr/>
        </p:nvSpPr>
        <p:spPr bwMode="auto">
          <a:xfrm>
            <a:off x="4953000" y="4343400"/>
            <a:ext cx="1894054" cy="800100"/>
          </a:xfrm>
          <a:prstGeom prst="rect">
            <a:avLst/>
          </a:prstGeom>
          <a:solidFill>
            <a:srgbClr val="56565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VR / AR</a:t>
            </a:r>
            <a:endParaRPr lang="en-US" sz="1600" dirty="0">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6B73032-C723-45BA-AA0B-6F63CE8AF788}"/>
              </a:ext>
            </a:extLst>
          </p:cNvPr>
          <p:cNvSpPr/>
          <p:nvPr/>
        </p:nvSpPr>
        <p:spPr bwMode="auto">
          <a:xfrm>
            <a:off x="7735661" y="4157822"/>
            <a:ext cx="2245269" cy="800100"/>
          </a:xfrm>
          <a:prstGeom prst="rect">
            <a:avLst/>
          </a:prstGeom>
          <a:solidFill>
            <a:srgbClr val="7030A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Blockchain</a:t>
            </a:r>
            <a:endParaRPr lang="en-US" sz="16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64942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5E1F-C0A0-494A-9078-2B8E65E38AD8}"/>
              </a:ext>
            </a:extLst>
          </p:cNvPr>
          <p:cNvSpPr>
            <a:spLocks noGrp="1"/>
          </p:cNvSpPr>
          <p:nvPr>
            <p:ph type="title"/>
          </p:nvPr>
        </p:nvSpPr>
        <p:spPr/>
        <p:txBody>
          <a:bodyPr/>
          <a:lstStyle/>
          <a:p>
            <a:r>
              <a:rPr lang="en-US" dirty="0"/>
              <a:t>Focusing on an M.V.P.</a:t>
            </a:r>
          </a:p>
        </p:txBody>
      </p:sp>
      <p:sp>
        <p:nvSpPr>
          <p:cNvPr id="3" name="Content Placeholder 2">
            <a:extLst>
              <a:ext uri="{FF2B5EF4-FFF2-40B4-BE49-F238E27FC236}">
                <a16:creationId xmlns:a16="http://schemas.microsoft.com/office/drawing/2014/main" id="{44061B48-E67D-4CEB-B20F-BA467D72EA94}"/>
              </a:ext>
            </a:extLst>
          </p:cNvPr>
          <p:cNvSpPr>
            <a:spLocks noGrp="1"/>
          </p:cNvSpPr>
          <p:nvPr>
            <p:ph idx="1"/>
          </p:nvPr>
        </p:nvSpPr>
        <p:spPr>
          <a:xfrm>
            <a:off x="6206182" y="1143000"/>
            <a:ext cx="5604818" cy="5257800"/>
          </a:xfrm>
        </p:spPr>
        <p:txBody>
          <a:bodyPr/>
          <a:lstStyle/>
          <a:p>
            <a:pPr marL="0" indent="0" algn="ctr">
              <a:buNone/>
            </a:pPr>
            <a:r>
              <a:rPr lang="en-US" b="1" u="sng" dirty="0"/>
              <a:t>M</a:t>
            </a:r>
            <a:r>
              <a:rPr lang="en-US" u="sng" dirty="0"/>
              <a:t>inimum </a:t>
            </a:r>
            <a:r>
              <a:rPr lang="en-US" b="1" u="sng" dirty="0"/>
              <a:t>V</a:t>
            </a:r>
            <a:r>
              <a:rPr lang="en-US" u="sng" dirty="0"/>
              <a:t>iable </a:t>
            </a:r>
            <a:r>
              <a:rPr lang="en-US" b="1" u="sng" dirty="0"/>
              <a:t>P</a:t>
            </a:r>
            <a:r>
              <a:rPr lang="en-US" u="sng" dirty="0"/>
              <a:t>roduct</a:t>
            </a:r>
          </a:p>
          <a:p>
            <a:pPr marL="0" indent="0" algn="ctr">
              <a:buNone/>
            </a:pPr>
            <a:r>
              <a:rPr lang="en-US" i="1" dirty="0">
                <a:solidFill>
                  <a:srgbClr val="4D5156"/>
                </a:solidFill>
                <a:latin typeface="Roboto"/>
              </a:rPr>
              <a:t>A</a:t>
            </a:r>
            <a:r>
              <a:rPr lang="en-US" b="0" i="1" dirty="0">
                <a:solidFill>
                  <a:srgbClr val="4D5156"/>
                </a:solidFill>
                <a:effectLst/>
                <a:latin typeface="Roboto"/>
              </a:rPr>
              <a:t> version of a product with just enough features to be usable</a:t>
            </a:r>
          </a:p>
          <a:p>
            <a:pPr marL="0" indent="0">
              <a:buNone/>
            </a:pPr>
            <a:endParaRPr lang="en-US" i="1" dirty="0">
              <a:solidFill>
                <a:srgbClr val="4D5156"/>
              </a:solidFill>
              <a:latin typeface="Roboto"/>
            </a:endParaRPr>
          </a:p>
          <a:p>
            <a:r>
              <a:rPr lang="en-US" dirty="0">
                <a:solidFill>
                  <a:srgbClr val="4D5156"/>
                </a:solidFill>
                <a:latin typeface="Roboto"/>
              </a:rPr>
              <a:t>Figure out the highest </a:t>
            </a:r>
            <a:r>
              <a:rPr lang="en-US" b="1" dirty="0">
                <a:solidFill>
                  <a:srgbClr val="4D5156"/>
                </a:solidFill>
                <a:latin typeface="Roboto"/>
              </a:rPr>
              <a:t>priority</a:t>
            </a:r>
            <a:r>
              <a:rPr lang="en-US" dirty="0">
                <a:solidFill>
                  <a:srgbClr val="4D5156"/>
                </a:solidFill>
                <a:latin typeface="Roboto"/>
              </a:rPr>
              <a:t> features, and work on those</a:t>
            </a:r>
          </a:p>
          <a:p>
            <a:r>
              <a:rPr lang="en-US" dirty="0">
                <a:solidFill>
                  <a:srgbClr val="4D5156"/>
                </a:solidFill>
                <a:latin typeface="Roboto"/>
              </a:rPr>
              <a:t>Create something </a:t>
            </a:r>
            <a:r>
              <a:rPr lang="en-US" b="1" dirty="0">
                <a:solidFill>
                  <a:srgbClr val="4D5156"/>
                </a:solidFill>
                <a:latin typeface="Roboto"/>
              </a:rPr>
              <a:t>demo-able</a:t>
            </a:r>
            <a:r>
              <a:rPr lang="en-US" dirty="0">
                <a:solidFill>
                  <a:srgbClr val="4D5156"/>
                </a:solidFill>
                <a:latin typeface="Roboto"/>
              </a:rPr>
              <a:t>, even if it’s not releasable</a:t>
            </a:r>
          </a:p>
          <a:p>
            <a:r>
              <a:rPr lang="en-US" dirty="0">
                <a:solidFill>
                  <a:srgbClr val="4D5156"/>
                </a:solidFill>
                <a:latin typeface="Roboto"/>
              </a:rPr>
              <a:t>Focus on what’s </a:t>
            </a:r>
            <a:r>
              <a:rPr lang="en-US" b="1" dirty="0">
                <a:solidFill>
                  <a:srgbClr val="4D5156"/>
                </a:solidFill>
                <a:latin typeface="Roboto"/>
              </a:rPr>
              <a:t>interesting</a:t>
            </a:r>
            <a:endParaRPr lang="en-US" dirty="0">
              <a:solidFill>
                <a:srgbClr val="4D5156"/>
              </a:solidFill>
              <a:latin typeface="Roboto"/>
            </a:endParaRPr>
          </a:p>
          <a:p>
            <a:endParaRPr lang="en-US" dirty="0"/>
          </a:p>
        </p:txBody>
      </p:sp>
      <p:pic>
        <p:nvPicPr>
          <p:cNvPr id="2050" name="Picture 2" descr="Image result for you da real mvp">
            <a:extLst>
              <a:ext uri="{FF2B5EF4-FFF2-40B4-BE49-F238E27FC236}">
                <a16:creationId xmlns:a16="http://schemas.microsoft.com/office/drawing/2014/main" id="{AD5595D3-9823-41ED-A65A-C489B8214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81000" y="1143000"/>
            <a:ext cx="5648522"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53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0209-A993-4A3B-8003-27EEFCE45BB6}"/>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067743EA-D28D-459E-A804-41219011115A}"/>
              </a:ext>
            </a:extLst>
          </p:cNvPr>
          <p:cNvSpPr>
            <a:spLocks noGrp="1"/>
          </p:cNvSpPr>
          <p:nvPr>
            <p:ph idx="1"/>
          </p:nvPr>
        </p:nvSpPr>
        <p:spPr>
          <a:xfrm>
            <a:off x="4152900" y="1529465"/>
            <a:ext cx="7677150" cy="5029200"/>
          </a:xfrm>
        </p:spPr>
        <p:txBody>
          <a:bodyPr/>
          <a:lstStyle/>
          <a:p>
            <a:r>
              <a:rPr lang="en-US" sz="3600" b="1" u="sng" dirty="0"/>
              <a:t>Scope</a:t>
            </a:r>
            <a:r>
              <a:rPr lang="en-US" sz="3600" dirty="0"/>
              <a:t> – the amount of </a:t>
            </a:r>
            <a:r>
              <a:rPr lang="en-US" sz="3600" b="1" dirty="0"/>
              <a:t>work</a:t>
            </a:r>
            <a:r>
              <a:rPr lang="en-US" sz="3600" dirty="0"/>
              <a:t> needed to complete a project</a:t>
            </a:r>
          </a:p>
          <a:p>
            <a:endParaRPr lang="en-US" sz="1400" dirty="0"/>
          </a:p>
          <a:p>
            <a:r>
              <a:rPr lang="en-US" sz="3600" dirty="0"/>
              <a:t>Make sure your aspirations are not too ambitious – decide which features are </a:t>
            </a:r>
            <a:r>
              <a:rPr lang="en-US" sz="3600" b="1" dirty="0"/>
              <a:t>doable</a:t>
            </a:r>
          </a:p>
          <a:p>
            <a:endParaRPr lang="en-US" sz="1400" b="1" dirty="0"/>
          </a:p>
          <a:p>
            <a:r>
              <a:rPr lang="en-US" sz="3600" dirty="0"/>
              <a:t>Speed things up by using </a:t>
            </a:r>
            <a:r>
              <a:rPr lang="en-US" sz="3600" b="1" dirty="0"/>
              <a:t>existing libraries</a:t>
            </a:r>
            <a:r>
              <a:rPr lang="en-US" sz="3600" dirty="0"/>
              <a:t> when possible</a:t>
            </a:r>
          </a:p>
          <a:p>
            <a:endParaRPr lang="en-US" sz="4000" dirty="0"/>
          </a:p>
        </p:txBody>
      </p:sp>
      <p:sp>
        <p:nvSpPr>
          <p:cNvPr id="6" name="TextBox 5">
            <a:extLst>
              <a:ext uri="{FF2B5EF4-FFF2-40B4-BE49-F238E27FC236}">
                <a16:creationId xmlns:a16="http://schemas.microsoft.com/office/drawing/2014/main" id="{E4BEEA09-91BA-48CA-A4BF-B158C80D8183}"/>
              </a:ext>
            </a:extLst>
          </p:cNvPr>
          <p:cNvSpPr txBox="1"/>
          <p:nvPr/>
        </p:nvSpPr>
        <p:spPr>
          <a:xfrm>
            <a:off x="361950" y="1529465"/>
            <a:ext cx="3429000" cy="1680460"/>
          </a:xfrm>
          <a:prstGeom prst="rect">
            <a:avLst/>
          </a:prstGeom>
          <a:noFill/>
        </p:spPr>
        <p:txBody>
          <a:bodyPr wrap="square" lIns="91440" tIns="91440" rIns="91440" bIns="91440" rtlCol="0" anchor="t">
            <a:spAutoFit/>
          </a:bodyPr>
          <a:lstStyle/>
          <a:p>
            <a:pPr algn="ctr">
              <a:lnSpc>
                <a:spcPct val="90000"/>
              </a:lnSpc>
              <a:spcAft>
                <a:spcPts val="600"/>
              </a:spcAft>
            </a:pPr>
            <a:r>
              <a:rPr lang="en-US" sz="3600" dirty="0"/>
              <a:t>What can you finish before the deadline? </a:t>
            </a:r>
          </a:p>
        </p:txBody>
      </p:sp>
      <p:pic>
        <p:nvPicPr>
          <p:cNvPr id="5" name="Picture 4">
            <a:extLst>
              <a:ext uri="{FF2B5EF4-FFF2-40B4-BE49-F238E27FC236}">
                <a16:creationId xmlns:a16="http://schemas.microsoft.com/office/drawing/2014/main" id="{1007D918-B81A-445F-953A-E5AA601F91A2}"/>
              </a:ext>
            </a:extLst>
          </p:cNvPr>
          <p:cNvPicPr>
            <a:picLocks noChangeAspect="1"/>
          </p:cNvPicPr>
          <p:nvPr/>
        </p:nvPicPr>
        <p:blipFill>
          <a:blip r:embed="rId3"/>
          <a:stretch>
            <a:fillRect/>
          </a:stretch>
        </p:blipFill>
        <p:spPr>
          <a:xfrm>
            <a:off x="1069512" y="4004130"/>
            <a:ext cx="2109399" cy="1950889"/>
          </a:xfrm>
          <a:prstGeom prst="rect">
            <a:avLst/>
          </a:prstGeom>
        </p:spPr>
      </p:pic>
      <p:pic>
        <p:nvPicPr>
          <p:cNvPr id="9" name="Picture 8">
            <a:extLst>
              <a:ext uri="{FF2B5EF4-FFF2-40B4-BE49-F238E27FC236}">
                <a16:creationId xmlns:a16="http://schemas.microsoft.com/office/drawing/2014/main" id="{81232BE7-CFAF-480E-A9E1-EC795A826E9A}"/>
              </a:ext>
            </a:extLst>
          </p:cNvPr>
          <p:cNvPicPr>
            <a:picLocks noChangeAspect="1"/>
          </p:cNvPicPr>
          <p:nvPr/>
        </p:nvPicPr>
        <p:blipFill>
          <a:blip r:embed="rId4"/>
          <a:stretch>
            <a:fillRect/>
          </a:stretch>
        </p:blipFill>
        <p:spPr>
          <a:xfrm>
            <a:off x="1066800" y="4000500"/>
            <a:ext cx="2109399" cy="1950889"/>
          </a:xfrm>
          <a:prstGeom prst="rect">
            <a:avLst/>
          </a:prstGeom>
        </p:spPr>
      </p:pic>
      <p:pic>
        <p:nvPicPr>
          <p:cNvPr id="10" name="Picture 9">
            <a:extLst>
              <a:ext uri="{FF2B5EF4-FFF2-40B4-BE49-F238E27FC236}">
                <a16:creationId xmlns:a16="http://schemas.microsoft.com/office/drawing/2014/main" id="{60FF9F74-4363-42FA-8ADD-EBED9F1E1FDB}"/>
              </a:ext>
            </a:extLst>
          </p:cNvPr>
          <p:cNvPicPr>
            <a:picLocks noChangeAspect="1"/>
          </p:cNvPicPr>
          <p:nvPr/>
        </p:nvPicPr>
        <p:blipFill>
          <a:blip r:embed="rId5"/>
          <a:stretch>
            <a:fillRect/>
          </a:stretch>
        </p:blipFill>
        <p:spPr>
          <a:xfrm>
            <a:off x="1066800" y="4000500"/>
            <a:ext cx="2109399" cy="1950889"/>
          </a:xfrm>
          <a:prstGeom prst="rect">
            <a:avLst/>
          </a:prstGeom>
        </p:spPr>
      </p:pic>
      <p:pic>
        <p:nvPicPr>
          <p:cNvPr id="11" name="Picture 10">
            <a:extLst>
              <a:ext uri="{FF2B5EF4-FFF2-40B4-BE49-F238E27FC236}">
                <a16:creationId xmlns:a16="http://schemas.microsoft.com/office/drawing/2014/main" id="{031FFA53-6960-488F-998C-77434B757B17}"/>
              </a:ext>
            </a:extLst>
          </p:cNvPr>
          <p:cNvPicPr>
            <a:picLocks noChangeAspect="1"/>
          </p:cNvPicPr>
          <p:nvPr/>
        </p:nvPicPr>
        <p:blipFill>
          <a:blip r:embed="rId6"/>
          <a:stretch>
            <a:fillRect/>
          </a:stretch>
        </p:blipFill>
        <p:spPr>
          <a:xfrm>
            <a:off x="1066800" y="4000500"/>
            <a:ext cx="2109399" cy="1950889"/>
          </a:xfrm>
          <a:prstGeom prst="rect">
            <a:avLst/>
          </a:prstGeom>
        </p:spPr>
      </p:pic>
      <p:pic>
        <p:nvPicPr>
          <p:cNvPr id="12" name="Picture 11">
            <a:extLst>
              <a:ext uri="{FF2B5EF4-FFF2-40B4-BE49-F238E27FC236}">
                <a16:creationId xmlns:a16="http://schemas.microsoft.com/office/drawing/2014/main" id="{B67D3E3E-576E-4366-A4E6-8B67344EE266}"/>
              </a:ext>
            </a:extLst>
          </p:cNvPr>
          <p:cNvPicPr>
            <a:picLocks noChangeAspect="1"/>
          </p:cNvPicPr>
          <p:nvPr/>
        </p:nvPicPr>
        <p:blipFill>
          <a:blip r:embed="rId7"/>
          <a:stretch>
            <a:fillRect/>
          </a:stretch>
        </p:blipFill>
        <p:spPr>
          <a:xfrm>
            <a:off x="1066800" y="4000500"/>
            <a:ext cx="2109399" cy="1950889"/>
          </a:xfrm>
          <a:prstGeom prst="rect">
            <a:avLst/>
          </a:prstGeom>
        </p:spPr>
      </p:pic>
      <p:pic>
        <p:nvPicPr>
          <p:cNvPr id="13" name="Picture 12">
            <a:extLst>
              <a:ext uri="{FF2B5EF4-FFF2-40B4-BE49-F238E27FC236}">
                <a16:creationId xmlns:a16="http://schemas.microsoft.com/office/drawing/2014/main" id="{16A7F306-EE35-4715-8819-3F948D0795CC}"/>
              </a:ext>
            </a:extLst>
          </p:cNvPr>
          <p:cNvPicPr>
            <a:picLocks noChangeAspect="1"/>
          </p:cNvPicPr>
          <p:nvPr/>
        </p:nvPicPr>
        <p:blipFill>
          <a:blip r:embed="rId8"/>
          <a:stretch>
            <a:fillRect/>
          </a:stretch>
        </p:blipFill>
        <p:spPr>
          <a:xfrm>
            <a:off x="1066800" y="4000500"/>
            <a:ext cx="2109399" cy="1950889"/>
          </a:xfrm>
          <a:prstGeom prst="rect">
            <a:avLst/>
          </a:prstGeom>
        </p:spPr>
      </p:pic>
      <p:pic>
        <p:nvPicPr>
          <p:cNvPr id="14" name="Picture 13">
            <a:extLst>
              <a:ext uri="{FF2B5EF4-FFF2-40B4-BE49-F238E27FC236}">
                <a16:creationId xmlns:a16="http://schemas.microsoft.com/office/drawing/2014/main" id="{08756717-7B5B-4FDA-98A2-C96658BE8021}"/>
              </a:ext>
            </a:extLst>
          </p:cNvPr>
          <p:cNvPicPr>
            <a:picLocks noChangeAspect="1"/>
          </p:cNvPicPr>
          <p:nvPr/>
        </p:nvPicPr>
        <p:blipFill>
          <a:blip r:embed="rId9"/>
          <a:stretch>
            <a:fillRect/>
          </a:stretch>
        </p:blipFill>
        <p:spPr>
          <a:xfrm>
            <a:off x="1066800" y="4000500"/>
            <a:ext cx="2109399" cy="1950889"/>
          </a:xfrm>
          <a:prstGeom prst="rect">
            <a:avLst/>
          </a:prstGeom>
        </p:spPr>
      </p:pic>
      <p:pic>
        <p:nvPicPr>
          <p:cNvPr id="15" name="Picture 14">
            <a:extLst>
              <a:ext uri="{FF2B5EF4-FFF2-40B4-BE49-F238E27FC236}">
                <a16:creationId xmlns:a16="http://schemas.microsoft.com/office/drawing/2014/main" id="{AB5155C4-71D0-4C61-BDB6-B12F1BF491FC}"/>
              </a:ext>
            </a:extLst>
          </p:cNvPr>
          <p:cNvPicPr>
            <a:picLocks noChangeAspect="1"/>
          </p:cNvPicPr>
          <p:nvPr/>
        </p:nvPicPr>
        <p:blipFill>
          <a:blip r:embed="rId10"/>
          <a:stretch>
            <a:fillRect/>
          </a:stretch>
        </p:blipFill>
        <p:spPr>
          <a:xfrm>
            <a:off x="1066800" y="4000500"/>
            <a:ext cx="2109399" cy="1950889"/>
          </a:xfrm>
          <a:prstGeom prst="rect">
            <a:avLst/>
          </a:prstGeom>
        </p:spPr>
      </p:pic>
      <p:pic>
        <p:nvPicPr>
          <p:cNvPr id="16" name="Picture 15">
            <a:extLst>
              <a:ext uri="{FF2B5EF4-FFF2-40B4-BE49-F238E27FC236}">
                <a16:creationId xmlns:a16="http://schemas.microsoft.com/office/drawing/2014/main" id="{617E18DB-E07A-473B-8B0A-0BBE264B3360}"/>
              </a:ext>
            </a:extLst>
          </p:cNvPr>
          <p:cNvPicPr>
            <a:picLocks noChangeAspect="1"/>
          </p:cNvPicPr>
          <p:nvPr/>
        </p:nvPicPr>
        <p:blipFill>
          <a:blip r:embed="rId11"/>
          <a:stretch>
            <a:fillRect/>
          </a:stretch>
        </p:blipFill>
        <p:spPr>
          <a:xfrm>
            <a:off x="1066800" y="4000500"/>
            <a:ext cx="2109399" cy="1950889"/>
          </a:xfrm>
          <a:prstGeom prst="rect">
            <a:avLst/>
          </a:prstGeom>
        </p:spPr>
      </p:pic>
      <p:pic>
        <p:nvPicPr>
          <p:cNvPr id="1026" name="Picture 2" descr="Image result for scope">
            <a:extLst>
              <a:ext uri="{FF2B5EF4-FFF2-40B4-BE49-F238E27FC236}">
                <a16:creationId xmlns:a16="http://schemas.microsoft.com/office/drawing/2014/main" id="{5FCFF0E2-E5AE-4886-948B-4E1DB2A9C7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950" y="3200400"/>
            <a:ext cx="3429000" cy="3429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39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50"/>
                            </p:stCondLst>
                            <p:childTnLst>
                              <p:par>
                                <p:cTn id="9" presetID="10" presetClass="entr" presetSubtype="0" fill="hold" nodeType="afterEffect">
                                  <p:stCondLst>
                                    <p:cond delay="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
                                        <p:tgtEl>
                                          <p:spTgt spid="15"/>
                                        </p:tgtEl>
                                      </p:cBhvr>
                                    </p:animEffect>
                                  </p:childTnLst>
                                </p:cTn>
                              </p:par>
                              <p:par>
                                <p:cTn id="12" presetID="10" presetClass="exit" presetSubtype="0" fill="hold" nodeType="withEffect">
                                  <p:stCondLst>
                                    <p:cond delay="50"/>
                                  </p:stCondLst>
                                  <p:childTnLst>
                                    <p:animEffect transition="out" filter="fade">
                                      <p:cBhvr>
                                        <p:cTn id="13" dur="10"/>
                                        <p:tgtEl>
                                          <p:spTgt spid="16"/>
                                        </p:tgtEl>
                                      </p:cBhvr>
                                    </p:animEffect>
                                    <p:set>
                                      <p:cBhvr>
                                        <p:cTn id="14" dur="1" fill="hold">
                                          <p:stCondLst>
                                            <p:cond delay="9"/>
                                          </p:stCondLst>
                                        </p:cTn>
                                        <p:tgtEl>
                                          <p:spTgt spid="16"/>
                                        </p:tgtEl>
                                        <p:attrNameLst>
                                          <p:attrName>style.visibility</p:attrName>
                                        </p:attrNameLst>
                                      </p:cBhvr>
                                      <p:to>
                                        <p:strVal val="hidden"/>
                                      </p:to>
                                    </p:set>
                                  </p:childTnLst>
                                </p:cTn>
                              </p:par>
                            </p:childTnLst>
                          </p:cTn>
                        </p:par>
                        <p:par>
                          <p:cTn id="15" fill="hold">
                            <p:stCondLst>
                              <p:cond delay="1110"/>
                            </p:stCondLst>
                            <p:childTnLst>
                              <p:par>
                                <p:cTn id="16" presetID="10" presetClass="entr" presetSubtype="0" fill="hold" nodeType="afterEffect">
                                  <p:stCondLst>
                                    <p:cond delay="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
                                        <p:tgtEl>
                                          <p:spTgt spid="14"/>
                                        </p:tgtEl>
                                      </p:cBhvr>
                                    </p:animEffect>
                                  </p:childTnLst>
                                </p:cTn>
                              </p:par>
                              <p:par>
                                <p:cTn id="19" presetID="10" presetClass="exit" presetSubtype="0" fill="hold" nodeType="withEffect">
                                  <p:stCondLst>
                                    <p:cond delay="50"/>
                                  </p:stCondLst>
                                  <p:childTnLst>
                                    <p:animEffect transition="out" filter="fade">
                                      <p:cBhvr>
                                        <p:cTn id="20" dur="10"/>
                                        <p:tgtEl>
                                          <p:spTgt spid="15"/>
                                        </p:tgtEl>
                                      </p:cBhvr>
                                    </p:animEffect>
                                    <p:set>
                                      <p:cBhvr>
                                        <p:cTn id="21" dur="1" fill="hold">
                                          <p:stCondLst>
                                            <p:cond delay="9"/>
                                          </p:stCondLst>
                                        </p:cTn>
                                        <p:tgtEl>
                                          <p:spTgt spid="15"/>
                                        </p:tgtEl>
                                        <p:attrNameLst>
                                          <p:attrName>style.visibility</p:attrName>
                                        </p:attrNameLst>
                                      </p:cBhvr>
                                      <p:to>
                                        <p:strVal val="hidden"/>
                                      </p:to>
                                    </p:set>
                                  </p:childTnLst>
                                </p:cTn>
                              </p:par>
                            </p:childTnLst>
                          </p:cTn>
                        </p:par>
                        <p:par>
                          <p:cTn id="22" fill="hold">
                            <p:stCondLst>
                              <p:cond delay="1170"/>
                            </p:stCondLst>
                            <p:childTnLst>
                              <p:par>
                                <p:cTn id="23" presetID="10" presetClass="entr" presetSubtype="0" fill="hold" nodeType="afterEffect">
                                  <p:stCondLst>
                                    <p:cond delay="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
                                        <p:tgtEl>
                                          <p:spTgt spid="13"/>
                                        </p:tgtEl>
                                      </p:cBhvr>
                                    </p:animEffect>
                                  </p:childTnLst>
                                </p:cTn>
                              </p:par>
                              <p:par>
                                <p:cTn id="26" presetID="10" presetClass="exit" presetSubtype="0" fill="hold" nodeType="withEffect">
                                  <p:stCondLst>
                                    <p:cond delay="50"/>
                                  </p:stCondLst>
                                  <p:childTnLst>
                                    <p:animEffect transition="out" filter="fade">
                                      <p:cBhvr>
                                        <p:cTn id="27" dur="10"/>
                                        <p:tgtEl>
                                          <p:spTgt spid="14"/>
                                        </p:tgtEl>
                                      </p:cBhvr>
                                    </p:animEffect>
                                    <p:set>
                                      <p:cBhvr>
                                        <p:cTn id="28" dur="1" fill="hold">
                                          <p:stCondLst>
                                            <p:cond delay="9"/>
                                          </p:stCondLst>
                                        </p:cTn>
                                        <p:tgtEl>
                                          <p:spTgt spid="14"/>
                                        </p:tgtEl>
                                        <p:attrNameLst>
                                          <p:attrName>style.visibility</p:attrName>
                                        </p:attrNameLst>
                                      </p:cBhvr>
                                      <p:to>
                                        <p:strVal val="hidden"/>
                                      </p:to>
                                    </p:set>
                                  </p:childTnLst>
                                </p:cTn>
                              </p:par>
                            </p:childTnLst>
                          </p:cTn>
                        </p:par>
                        <p:par>
                          <p:cTn id="29" fill="hold">
                            <p:stCondLst>
                              <p:cond delay="1230"/>
                            </p:stCondLst>
                            <p:childTnLst>
                              <p:par>
                                <p:cTn id="30" presetID="10" presetClass="entr" presetSubtype="0" fill="hold" nodeType="afterEffect">
                                  <p:stCondLst>
                                    <p:cond delay="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
                                        <p:tgtEl>
                                          <p:spTgt spid="12"/>
                                        </p:tgtEl>
                                      </p:cBhvr>
                                    </p:animEffect>
                                  </p:childTnLst>
                                </p:cTn>
                              </p:par>
                              <p:par>
                                <p:cTn id="33" presetID="10" presetClass="exit" presetSubtype="0" fill="hold" nodeType="withEffect">
                                  <p:stCondLst>
                                    <p:cond delay="50"/>
                                  </p:stCondLst>
                                  <p:childTnLst>
                                    <p:animEffect transition="out" filter="fade">
                                      <p:cBhvr>
                                        <p:cTn id="34" dur="10"/>
                                        <p:tgtEl>
                                          <p:spTgt spid="13"/>
                                        </p:tgtEl>
                                      </p:cBhvr>
                                    </p:animEffect>
                                    <p:set>
                                      <p:cBhvr>
                                        <p:cTn id="35" dur="1" fill="hold">
                                          <p:stCondLst>
                                            <p:cond delay="9"/>
                                          </p:stCondLst>
                                        </p:cTn>
                                        <p:tgtEl>
                                          <p:spTgt spid="13"/>
                                        </p:tgtEl>
                                        <p:attrNameLst>
                                          <p:attrName>style.visibility</p:attrName>
                                        </p:attrNameLst>
                                      </p:cBhvr>
                                      <p:to>
                                        <p:strVal val="hidden"/>
                                      </p:to>
                                    </p:set>
                                  </p:childTnLst>
                                </p:cTn>
                              </p:par>
                            </p:childTnLst>
                          </p:cTn>
                        </p:par>
                        <p:par>
                          <p:cTn id="36" fill="hold">
                            <p:stCondLst>
                              <p:cond delay="1290"/>
                            </p:stCondLst>
                            <p:childTnLst>
                              <p:par>
                                <p:cTn id="37" presetID="10" presetClass="entr" presetSubtype="0" fill="hold" nodeType="afterEffect">
                                  <p:stCondLst>
                                    <p:cond delay="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
                                        <p:tgtEl>
                                          <p:spTgt spid="11"/>
                                        </p:tgtEl>
                                      </p:cBhvr>
                                    </p:animEffect>
                                  </p:childTnLst>
                                </p:cTn>
                              </p:par>
                              <p:par>
                                <p:cTn id="40" presetID="10" presetClass="exit" presetSubtype="0" fill="hold" nodeType="withEffect">
                                  <p:stCondLst>
                                    <p:cond delay="50"/>
                                  </p:stCondLst>
                                  <p:childTnLst>
                                    <p:animEffect transition="out" filter="fade">
                                      <p:cBhvr>
                                        <p:cTn id="41" dur="10"/>
                                        <p:tgtEl>
                                          <p:spTgt spid="12"/>
                                        </p:tgtEl>
                                      </p:cBhvr>
                                    </p:animEffect>
                                    <p:set>
                                      <p:cBhvr>
                                        <p:cTn id="42" dur="1" fill="hold">
                                          <p:stCondLst>
                                            <p:cond delay="9"/>
                                          </p:stCondLst>
                                        </p:cTn>
                                        <p:tgtEl>
                                          <p:spTgt spid="12"/>
                                        </p:tgtEl>
                                        <p:attrNameLst>
                                          <p:attrName>style.visibility</p:attrName>
                                        </p:attrNameLst>
                                      </p:cBhvr>
                                      <p:to>
                                        <p:strVal val="hidden"/>
                                      </p:to>
                                    </p:set>
                                  </p:childTnLst>
                                </p:cTn>
                              </p:par>
                            </p:childTnLst>
                          </p:cTn>
                        </p:par>
                        <p:par>
                          <p:cTn id="43" fill="hold">
                            <p:stCondLst>
                              <p:cond delay="1350"/>
                            </p:stCondLst>
                            <p:childTnLst>
                              <p:par>
                                <p:cTn id="44" presetID="10" presetClass="entr" presetSubtype="0" fill="hold" nodeType="afterEffect">
                                  <p:stCondLst>
                                    <p:cond delay="5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
                                        <p:tgtEl>
                                          <p:spTgt spid="10"/>
                                        </p:tgtEl>
                                      </p:cBhvr>
                                    </p:animEffect>
                                  </p:childTnLst>
                                </p:cTn>
                              </p:par>
                              <p:par>
                                <p:cTn id="47" presetID="10" presetClass="exit" presetSubtype="0" fill="hold" nodeType="withEffect">
                                  <p:stCondLst>
                                    <p:cond delay="50"/>
                                  </p:stCondLst>
                                  <p:childTnLst>
                                    <p:animEffect transition="out" filter="fade">
                                      <p:cBhvr>
                                        <p:cTn id="48" dur="10"/>
                                        <p:tgtEl>
                                          <p:spTgt spid="11"/>
                                        </p:tgtEl>
                                      </p:cBhvr>
                                    </p:animEffect>
                                    <p:set>
                                      <p:cBhvr>
                                        <p:cTn id="49" dur="1" fill="hold">
                                          <p:stCondLst>
                                            <p:cond delay="9"/>
                                          </p:stCondLst>
                                        </p:cTn>
                                        <p:tgtEl>
                                          <p:spTgt spid="11"/>
                                        </p:tgtEl>
                                        <p:attrNameLst>
                                          <p:attrName>style.visibility</p:attrName>
                                        </p:attrNameLst>
                                      </p:cBhvr>
                                      <p:to>
                                        <p:strVal val="hidden"/>
                                      </p:to>
                                    </p:set>
                                  </p:childTnLst>
                                </p:cTn>
                              </p:par>
                            </p:childTnLst>
                          </p:cTn>
                        </p:par>
                        <p:par>
                          <p:cTn id="50" fill="hold">
                            <p:stCondLst>
                              <p:cond delay="1410"/>
                            </p:stCondLst>
                            <p:childTnLst>
                              <p:par>
                                <p:cTn id="51" presetID="10" presetClass="entr" presetSubtype="0" fill="hold" nodeType="afterEffect">
                                  <p:stCondLst>
                                    <p:cond delay="5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
                                        <p:tgtEl>
                                          <p:spTgt spid="9"/>
                                        </p:tgtEl>
                                      </p:cBhvr>
                                    </p:animEffect>
                                  </p:childTnLst>
                                </p:cTn>
                              </p:par>
                              <p:par>
                                <p:cTn id="54" presetID="10" presetClass="exit" presetSubtype="0" fill="hold" nodeType="withEffect">
                                  <p:stCondLst>
                                    <p:cond delay="50"/>
                                  </p:stCondLst>
                                  <p:childTnLst>
                                    <p:animEffect transition="out" filter="fade">
                                      <p:cBhvr>
                                        <p:cTn id="55" dur="10"/>
                                        <p:tgtEl>
                                          <p:spTgt spid="10"/>
                                        </p:tgtEl>
                                      </p:cBhvr>
                                    </p:animEffect>
                                    <p:set>
                                      <p:cBhvr>
                                        <p:cTn id="56" dur="1" fill="hold">
                                          <p:stCondLst>
                                            <p:cond delay="9"/>
                                          </p:stCondLst>
                                        </p:cTn>
                                        <p:tgtEl>
                                          <p:spTgt spid="10"/>
                                        </p:tgtEl>
                                        <p:attrNameLst>
                                          <p:attrName>style.visibility</p:attrName>
                                        </p:attrNameLst>
                                      </p:cBhvr>
                                      <p:to>
                                        <p:strVal val="hidden"/>
                                      </p:to>
                                    </p:set>
                                  </p:childTnLst>
                                </p:cTn>
                              </p:par>
                            </p:childTnLst>
                          </p:cTn>
                        </p:par>
                        <p:par>
                          <p:cTn id="57" fill="hold">
                            <p:stCondLst>
                              <p:cond delay="1470"/>
                            </p:stCondLst>
                            <p:childTnLst>
                              <p:par>
                                <p:cTn id="58" presetID="10" presetClass="entr" presetSubtype="0" fill="hold" nodeType="afterEffect">
                                  <p:stCondLst>
                                    <p:cond delay="5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
                                        <p:tgtEl>
                                          <p:spTgt spid="5"/>
                                        </p:tgtEl>
                                      </p:cBhvr>
                                    </p:animEffect>
                                  </p:childTnLst>
                                </p:cTn>
                              </p:par>
                              <p:par>
                                <p:cTn id="61" presetID="10" presetClass="exit" presetSubtype="0" fill="hold" nodeType="withEffect">
                                  <p:stCondLst>
                                    <p:cond delay="50"/>
                                  </p:stCondLst>
                                  <p:childTnLst>
                                    <p:animEffect transition="out" filter="fade">
                                      <p:cBhvr>
                                        <p:cTn id="62" dur="10"/>
                                        <p:tgtEl>
                                          <p:spTgt spid="9"/>
                                        </p:tgtEl>
                                      </p:cBhvr>
                                    </p:animEffect>
                                    <p:set>
                                      <p:cBhvr>
                                        <p:cTn id="63" dur="1" fill="hold">
                                          <p:stCondLst>
                                            <p:cond delay="9"/>
                                          </p:stCondLst>
                                        </p:cTn>
                                        <p:tgtEl>
                                          <p:spTgt spid="9"/>
                                        </p:tgtEl>
                                        <p:attrNameLst>
                                          <p:attrName>style.visibility</p:attrName>
                                        </p:attrNameLst>
                                      </p:cBhvr>
                                      <p:to>
                                        <p:strVal val="hidden"/>
                                      </p:to>
                                    </p:set>
                                  </p:childTnLst>
                                </p:cTn>
                              </p:par>
                              <p:par>
                                <p:cTn id="64" presetID="10" presetClass="exit" presetSubtype="0" fill="hold" nodeType="withEffect">
                                  <p:stCondLst>
                                    <p:cond delay="50"/>
                                  </p:stCondLst>
                                  <p:childTnLst>
                                    <p:animEffect transition="out" filter="fade">
                                      <p:cBhvr>
                                        <p:cTn id="65" dur="1000"/>
                                        <p:tgtEl>
                                          <p:spTgt spid="1026"/>
                                        </p:tgtEl>
                                      </p:cBhvr>
                                    </p:animEffect>
                                    <p:set>
                                      <p:cBhvr>
                                        <p:cTn id="66" dur="1" fill="hold">
                                          <p:stCondLst>
                                            <p:cond delay="999"/>
                                          </p:stCondLst>
                                        </p:cTn>
                                        <p:tgtEl>
                                          <p:spTgt spid="102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500"/>
                                        <p:tgtEl>
                                          <p:spTgt spid="3">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2" end="2"/>
                                            </p:txEl>
                                          </p:spTgt>
                                        </p:tgtEl>
                                        <p:attrNameLst>
                                          <p:attrName>style.visibility</p:attrName>
                                        </p:attrNameLst>
                                      </p:cBhvr>
                                      <p:to>
                                        <p:strVal val="visible"/>
                                      </p:to>
                                    </p:set>
                                    <p:animEffect transition="in" filter="fade">
                                      <p:cBhvr>
                                        <p:cTn id="76" dur="500"/>
                                        <p:tgtEl>
                                          <p:spTgt spid="3">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fade">
                                      <p:cBhvr>
                                        <p:cTn id="8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5959BC-4B73-4B82-8CF6-A5D62A74CD77}"/>
              </a:ext>
            </a:extLst>
          </p:cNvPr>
          <p:cNvPicPr>
            <a:picLocks noChangeAspect="1"/>
          </p:cNvPicPr>
          <p:nvPr/>
        </p:nvPicPr>
        <p:blipFill>
          <a:blip r:embed="rId3"/>
          <a:stretch>
            <a:fillRect/>
          </a:stretch>
        </p:blipFill>
        <p:spPr>
          <a:xfrm>
            <a:off x="8160636" y="1576397"/>
            <a:ext cx="3372909" cy="1905361"/>
          </a:xfrm>
          <a:prstGeom prst="rect">
            <a:avLst/>
          </a:prstGeom>
        </p:spPr>
      </p:pic>
      <p:sp>
        <p:nvSpPr>
          <p:cNvPr id="4" name="Rectangle 3">
            <a:extLst>
              <a:ext uri="{FF2B5EF4-FFF2-40B4-BE49-F238E27FC236}">
                <a16:creationId xmlns:a16="http://schemas.microsoft.com/office/drawing/2014/main" id="{2A62A1E0-3B18-415E-867B-3DC8F683FCFD}"/>
              </a:ext>
            </a:extLst>
          </p:cNvPr>
          <p:cNvSpPr/>
          <p:nvPr/>
        </p:nvSpPr>
        <p:spPr bwMode="auto">
          <a:xfrm>
            <a:off x="2874006" y="1489397"/>
            <a:ext cx="1501065" cy="2199134"/>
          </a:xfrm>
          <a:prstGeom prst="rect">
            <a:avLst/>
          </a:prstGeom>
          <a:solidFill>
            <a:srgbClr val="8A9CFE"/>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Keep Talking</a:t>
            </a:r>
          </a:p>
        </p:txBody>
      </p:sp>
      <p:sp>
        <p:nvSpPr>
          <p:cNvPr id="2" name="Title 1">
            <a:extLst>
              <a:ext uri="{FF2B5EF4-FFF2-40B4-BE49-F238E27FC236}">
                <a16:creationId xmlns:a16="http://schemas.microsoft.com/office/drawing/2014/main" id="{D93E363A-8E5A-452A-BA16-E095F4084840}"/>
              </a:ext>
            </a:extLst>
          </p:cNvPr>
          <p:cNvSpPr>
            <a:spLocks noGrp="1"/>
          </p:cNvSpPr>
          <p:nvPr>
            <p:ph type="title"/>
          </p:nvPr>
        </p:nvSpPr>
        <p:spPr/>
        <p:txBody>
          <a:bodyPr/>
          <a:lstStyle/>
          <a:p>
            <a:r>
              <a:rPr lang="en-US" dirty="0"/>
              <a:t>Time to work – How to collaborate</a:t>
            </a:r>
          </a:p>
        </p:txBody>
      </p:sp>
      <p:pic>
        <p:nvPicPr>
          <p:cNvPr id="4098" name="Picture 2" descr="Image result for pair programming meme">
            <a:extLst>
              <a:ext uri="{FF2B5EF4-FFF2-40B4-BE49-F238E27FC236}">
                <a16:creationId xmlns:a16="http://schemas.microsoft.com/office/drawing/2014/main" id="{6056BCC6-1227-4E4B-AB3E-E91374716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78542" y="3877597"/>
            <a:ext cx="2893599" cy="21991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iscord logo">
            <a:extLst>
              <a:ext uri="{FF2B5EF4-FFF2-40B4-BE49-F238E27FC236}">
                <a16:creationId xmlns:a16="http://schemas.microsoft.com/office/drawing/2014/main" id="{B94A8161-861F-4238-8D8A-0C371EF4A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830" y="1300332"/>
            <a:ext cx="2577264" cy="2577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6EDA964-D3D7-405F-9E2F-45AEB96F9DD9}"/>
              </a:ext>
            </a:extLst>
          </p:cNvPr>
          <p:cNvSpPr/>
          <p:nvPr/>
        </p:nvSpPr>
        <p:spPr bwMode="auto">
          <a:xfrm>
            <a:off x="378542" y="6076732"/>
            <a:ext cx="2893598" cy="515967"/>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Driver &amp; Observer</a:t>
            </a:r>
          </a:p>
        </p:txBody>
      </p:sp>
      <p:sp>
        <p:nvSpPr>
          <p:cNvPr id="8" name="Rectangle 7">
            <a:extLst>
              <a:ext uri="{FF2B5EF4-FFF2-40B4-BE49-F238E27FC236}">
                <a16:creationId xmlns:a16="http://schemas.microsoft.com/office/drawing/2014/main" id="{405AF2C4-50B6-47F4-AB27-B3049595D7A6}"/>
              </a:ext>
            </a:extLst>
          </p:cNvPr>
          <p:cNvSpPr/>
          <p:nvPr/>
        </p:nvSpPr>
        <p:spPr bwMode="auto">
          <a:xfrm>
            <a:off x="3300196" y="3877596"/>
            <a:ext cx="1753373" cy="2715103"/>
          </a:xfrm>
          <a:prstGeom prst="rect">
            <a:avLst/>
          </a:prstGeom>
          <a:solidFill>
            <a:srgbClr val="0000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Switch Roles Frequently</a:t>
            </a:r>
          </a:p>
        </p:txBody>
      </p:sp>
      <p:sp>
        <p:nvSpPr>
          <p:cNvPr id="10" name="Rectangle 9">
            <a:extLst>
              <a:ext uri="{FF2B5EF4-FFF2-40B4-BE49-F238E27FC236}">
                <a16:creationId xmlns:a16="http://schemas.microsoft.com/office/drawing/2014/main" id="{294A8B3C-A571-49BB-B196-6265B7405062}"/>
              </a:ext>
            </a:extLst>
          </p:cNvPr>
          <p:cNvSpPr/>
          <p:nvPr/>
        </p:nvSpPr>
        <p:spPr bwMode="auto">
          <a:xfrm>
            <a:off x="4953000" y="1576397"/>
            <a:ext cx="3168307" cy="1905361"/>
          </a:xfrm>
          <a:prstGeom prst="rect">
            <a:avLst/>
          </a:prstGeom>
          <a:solidFill>
            <a:srgbClr val="717379"/>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bg1"/>
                </a:solidFill>
                <a:ea typeface="Segoe UI" pitchFamily="34" charset="0"/>
                <a:cs typeface="Segoe UI" pitchFamily="34" charset="0"/>
              </a:rPr>
              <a:t>Delegate Tasks</a:t>
            </a:r>
          </a:p>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Figure out who can do what</a:t>
            </a:r>
          </a:p>
        </p:txBody>
      </p:sp>
      <p:sp>
        <p:nvSpPr>
          <p:cNvPr id="15" name="Rectangle 14">
            <a:extLst>
              <a:ext uri="{FF2B5EF4-FFF2-40B4-BE49-F238E27FC236}">
                <a16:creationId xmlns:a16="http://schemas.microsoft.com/office/drawing/2014/main" id="{6E773FF7-15C6-44CC-8FD4-63CD142279C2}"/>
              </a:ext>
            </a:extLst>
          </p:cNvPr>
          <p:cNvSpPr/>
          <p:nvPr/>
        </p:nvSpPr>
        <p:spPr bwMode="auto">
          <a:xfrm>
            <a:off x="5753100" y="4119601"/>
            <a:ext cx="5486400" cy="2199136"/>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solidFill>
                  <a:schemeClr val="tx1">
                    <a:lumMod val="50000"/>
                  </a:schemeClr>
                </a:solidFill>
                <a:ea typeface="Segoe UI" pitchFamily="34" charset="0"/>
                <a:cs typeface="Segoe UI" pitchFamily="34" charset="0"/>
              </a:rPr>
              <a:t>Be supportive of each other!</a:t>
            </a:r>
          </a:p>
        </p:txBody>
      </p:sp>
    </p:spTree>
    <p:extLst>
      <p:ext uri="{BB962C8B-B14F-4D97-AF65-F5344CB8AC3E}">
        <p14:creationId xmlns:p14="http://schemas.microsoft.com/office/powerpoint/2010/main" val="3843953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fltVal val="0"/>
                                          </p:val>
                                        </p:tav>
                                        <p:tav tm="100000">
                                          <p:val>
                                            <p:strVal val="#ppt_w"/>
                                          </p:val>
                                        </p:tav>
                                      </p:tavLst>
                                    </p:anim>
                                    <p:anim calcmode="lin" valueType="num">
                                      <p:cBhvr>
                                        <p:cTn id="41" dur="1000" fill="hold"/>
                                        <p:tgtEl>
                                          <p:spTgt spid="15"/>
                                        </p:tgtEl>
                                        <p:attrNameLst>
                                          <p:attrName>ppt_h</p:attrName>
                                        </p:attrNameLst>
                                      </p:cBhvr>
                                      <p:tavLst>
                                        <p:tav tm="0">
                                          <p:val>
                                            <p:fltVal val="0"/>
                                          </p:val>
                                        </p:tav>
                                        <p:tav tm="100000">
                                          <p:val>
                                            <p:strVal val="#ppt_h"/>
                                          </p:val>
                                        </p:tav>
                                      </p:tavLst>
                                    </p:anim>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D51011-60DB-478D-B8EE-5C237EE77883}"/>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3779417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D327-06BE-4C1E-97E1-362F1A962486}"/>
              </a:ext>
            </a:extLst>
          </p:cNvPr>
          <p:cNvSpPr>
            <a:spLocks noGrp="1"/>
          </p:cNvSpPr>
          <p:nvPr>
            <p:ph type="title"/>
          </p:nvPr>
        </p:nvSpPr>
        <p:spPr/>
        <p:txBody>
          <a:bodyPr/>
          <a:lstStyle/>
          <a:p>
            <a:r>
              <a:rPr lang="en-US" dirty="0"/>
              <a:t>Collaboration Tools</a:t>
            </a:r>
          </a:p>
        </p:txBody>
      </p:sp>
      <p:pic>
        <p:nvPicPr>
          <p:cNvPr id="4" name="Picture 6" descr="Image result for replit multiplayer">
            <a:extLst>
              <a:ext uri="{FF2B5EF4-FFF2-40B4-BE49-F238E27FC236}">
                <a16:creationId xmlns:a16="http://schemas.microsoft.com/office/drawing/2014/main" id="{D5D20AAD-3AF1-4C20-9D84-98B5353FF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485900"/>
            <a:ext cx="3314700"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DAA5BC-72D1-4A20-852A-732B36E4E512}"/>
              </a:ext>
            </a:extLst>
          </p:cNvPr>
          <p:cNvSpPr/>
          <p:nvPr/>
        </p:nvSpPr>
        <p:spPr bwMode="auto">
          <a:xfrm>
            <a:off x="3810000" y="1485900"/>
            <a:ext cx="2514600" cy="3314700"/>
          </a:xfrm>
          <a:prstGeom prst="rect">
            <a:avLst/>
          </a:prstGeom>
          <a:solidFill>
            <a:srgbClr val="FFB6C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rgbClr val="015E6E"/>
                </a:solidFill>
                <a:ea typeface="Segoe UI" pitchFamily="34" charset="0"/>
                <a:cs typeface="Segoe UI" pitchFamily="34" charset="0"/>
              </a:rPr>
              <a:t>Replit.com Multiplayer</a:t>
            </a:r>
          </a:p>
          <a:p>
            <a:pPr algn="ctr" defTabSz="932472" fontAlgn="base">
              <a:lnSpc>
                <a:spcPct val="90000"/>
              </a:lnSpc>
              <a:spcBef>
                <a:spcPct val="0"/>
              </a:spcBef>
              <a:spcAft>
                <a:spcPct val="0"/>
              </a:spcAft>
            </a:pPr>
            <a:endParaRPr lang="en-US" sz="1600" b="1" u="sng"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chat</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Live editing</a:t>
            </a:r>
            <a:endParaRPr lang="en-US" sz="1400" dirty="0">
              <a:solidFill>
                <a:srgbClr val="015E6E"/>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Easy to connect</a:t>
            </a:r>
          </a:p>
          <a:p>
            <a:pPr marL="457200" indent="-457200" defTabSz="932472" fontAlgn="base">
              <a:lnSpc>
                <a:spcPct val="90000"/>
              </a:lnSpc>
              <a:spcBef>
                <a:spcPct val="0"/>
              </a:spcBef>
              <a:spcAft>
                <a:spcPct val="0"/>
              </a:spcAft>
              <a:buFont typeface="Arial" panose="020B0604020202020204" pitchFamily="34" charset="0"/>
              <a:buChar char="•"/>
            </a:pPr>
            <a:r>
              <a:rPr lang="en-US" sz="2000" dirty="0">
                <a:solidFill>
                  <a:srgbClr val="015E6E"/>
                </a:solidFill>
                <a:ea typeface="Segoe UI" pitchFamily="34" charset="0"/>
                <a:cs typeface="Segoe UI" pitchFamily="34" charset="0"/>
              </a:rPr>
              <a:t>Like Google Docs for code</a:t>
            </a:r>
          </a:p>
        </p:txBody>
      </p:sp>
      <p:pic>
        <p:nvPicPr>
          <p:cNvPr id="5122" name="Picture 2" descr="Image result for visual studio live share logo">
            <a:extLst>
              <a:ext uri="{FF2B5EF4-FFF2-40B4-BE49-F238E27FC236}">
                <a16:creationId xmlns:a16="http://schemas.microsoft.com/office/drawing/2014/main" id="{364D85D8-A8E2-416F-A1C8-E33710B4F0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38901" y="1814513"/>
            <a:ext cx="2762250" cy="20716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6B02300-A94F-45AA-B4CA-D865FCDB561F}"/>
              </a:ext>
            </a:extLst>
          </p:cNvPr>
          <p:cNvSpPr/>
          <p:nvPr/>
        </p:nvSpPr>
        <p:spPr bwMode="auto">
          <a:xfrm>
            <a:off x="9201151" y="1814514"/>
            <a:ext cx="2819400" cy="2071686"/>
          </a:xfrm>
          <a:prstGeom prst="rect">
            <a:avLst/>
          </a:prstGeom>
          <a:solidFill>
            <a:srgbClr val="67217A"/>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u="sng" dirty="0">
                <a:solidFill>
                  <a:schemeClr val="bg1"/>
                </a:solidFill>
                <a:ea typeface="Segoe UI" pitchFamily="34" charset="0"/>
                <a:cs typeface="Segoe UI" pitchFamily="34" charset="0"/>
              </a:rPr>
              <a:t>VS Live Share</a:t>
            </a:r>
          </a:p>
          <a:p>
            <a:pPr algn="ctr" defTabSz="932472" fontAlgn="base">
              <a:lnSpc>
                <a:spcPct val="90000"/>
              </a:lnSpc>
              <a:spcBef>
                <a:spcPct val="0"/>
              </a:spcBef>
              <a:spcAft>
                <a:spcPct val="0"/>
              </a:spcAft>
            </a:pPr>
            <a:endParaRPr lang="en-US" sz="1600" b="1" u="sng" dirty="0">
              <a:solidFill>
                <a:schemeClr val="bg1"/>
              </a:solidFill>
              <a:ea typeface="Segoe UI" pitchFamily="34" charset="0"/>
              <a:cs typeface="Segoe UI" pitchFamily="34" charset="0"/>
            </a:endParaRP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Great IDE features</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Use Visual Studio or VS Code</a:t>
            </a:r>
          </a:p>
          <a:p>
            <a:pPr marL="285750" indent="-285750" defTabSz="932472" fontAlgn="base">
              <a:lnSpc>
                <a:spcPct val="90000"/>
              </a:lnSpc>
              <a:spcBef>
                <a:spcPct val="0"/>
              </a:spcBef>
              <a:spcAft>
                <a:spcPct val="0"/>
              </a:spcAft>
              <a:buFont typeface="Arial" panose="020B0604020202020204" pitchFamily="34" charset="0"/>
              <a:buChar char="•"/>
            </a:pPr>
            <a:r>
              <a:rPr lang="en-US" sz="2000" dirty="0">
                <a:solidFill>
                  <a:schemeClr val="bg1"/>
                </a:solidFill>
                <a:ea typeface="Segoe UI" pitchFamily="34" charset="0"/>
                <a:cs typeface="Segoe UI" pitchFamily="34" charset="0"/>
              </a:rPr>
              <a:t>More complex</a:t>
            </a:r>
          </a:p>
        </p:txBody>
      </p:sp>
      <p:sp>
        <p:nvSpPr>
          <p:cNvPr id="9" name="Rectangle 8">
            <a:extLst>
              <a:ext uri="{FF2B5EF4-FFF2-40B4-BE49-F238E27FC236}">
                <a16:creationId xmlns:a16="http://schemas.microsoft.com/office/drawing/2014/main" id="{4EBCBCB7-A2C3-4D69-85A2-E590B1BBA18C}"/>
              </a:ext>
            </a:extLst>
          </p:cNvPr>
          <p:cNvSpPr/>
          <p:nvPr/>
        </p:nvSpPr>
        <p:spPr bwMode="auto">
          <a:xfrm>
            <a:off x="1323975" y="5003601"/>
            <a:ext cx="9544050" cy="1371600"/>
          </a:xfrm>
          <a:prstGeom prst="rect">
            <a:avLst/>
          </a:pr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200" b="1" dirty="0">
                <a:solidFill>
                  <a:schemeClr val="tx1"/>
                </a:solidFill>
                <a:ea typeface="Segoe UI" pitchFamily="34" charset="0"/>
                <a:cs typeface="Segoe UI" pitchFamily="34" charset="0"/>
              </a:rPr>
              <a:t>             </a:t>
            </a:r>
            <a:r>
              <a:rPr lang="en-US" sz="3200" b="1" u="sng" dirty="0">
                <a:solidFill>
                  <a:schemeClr val="tx1"/>
                </a:solidFill>
                <a:ea typeface="Segoe UI" pitchFamily="34" charset="0"/>
                <a:cs typeface="Segoe UI" pitchFamily="34" charset="0"/>
              </a:rPr>
              <a:t>GitHub</a:t>
            </a:r>
            <a:r>
              <a:rPr lang="en-US" sz="3200" b="1" dirty="0">
                <a:solidFill>
                  <a:schemeClr val="tx1"/>
                </a:solidFill>
                <a:ea typeface="Segoe UI" pitchFamily="34" charset="0"/>
                <a:cs typeface="Segoe UI" pitchFamily="34" charset="0"/>
              </a:rPr>
              <a:t> – Join the Workshop Session!</a:t>
            </a:r>
          </a:p>
        </p:txBody>
      </p:sp>
      <p:pic>
        <p:nvPicPr>
          <p:cNvPr id="5124" name="Picture 4" descr="Image result for github logo">
            <a:extLst>
              <a:ext uri="{FF2B5EF4-FFF2-40B4-BE49-F238E27FC236}">
                <a16:creationId xmlns:a16="http://schemas.microsoft.com/office/drawing/2014/main" id="{51E3D48D-C4A4-4D5F-9BE4-AB546A2BC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430" y="5257799"/>
            <a:ext cx="1038440" cy="86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73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124"/>
                                        </p:tgtEl>
                                        <p:attrNameLst>
                                          <p:attrName>style.visibility</p:attrName>
                                        </p:attrNameLst>
                                      </p:cBhvr>
                                      <p:to>
                                        <p:strVal val="visible"/>
                                      </p:to>
                                    </p:set>
                                    <p:animEffect transition="in" filter="fade">
                                      <p:cBhvr>
                                        <p:cTn id="30" dur="1000"/>
                                        <p:tgtEl>
                                          <p:spTgt spid="5124"/>
                                        </p:tgtEl>
                                      </p:cBhvr>
                                    </p:animEffect>
                                    <p:anim calcmode="lin" valueType="num">
                                      <p:cBhvr>
                                        <p:cTn id="31" dur="1000" fill="hold"/>
                                        <p:tgtEl>
                                          <p:spTgt spid="5124"/>
                                        </p:tgtEl>
                                        <p:attrNameLst>
                                          <p:attrName>ppt_x</p:attrName>
                                        </p:attrNameLst>
                                      </p:cBhvr>
                                      <p:tavLst>
                                        <p:tav tm="0">
                                          <p:val>
                                            <p:strVal val="#ppt_x"/>
                                          </p:val>
                                        </p:tav>
                                        <p:tav tm="100000">
                                          <p:val>
                                            <p:strVal val="#ppt_x"/>
                                          </p:val>
                                        </p:tav>
                                      </p:tavLst>
                                    </p:anim>
                                    <p:anim calcmode="lin" valueType="num">
                                      <p:cBhvr>
                                        <p:cTn id="32"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241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6802-B7C6-4E15-9DB1-30C87784C29A}"/>
              </a:ext>
            </a:extLst>
          </p:cNvPr>
          <p:cNvSpPr>
            <a:spLocks noGrp="1"/>
          </p:cNvSpPr>
          <p:nvPr>
            <p:ph type="title"/>
          </p:nvPr>
        </p:nvSpPr>
        <p:spPr/>
        <p:txBody>
          <a:bodyPr/>
          <a:lstStyle/>
          <a:p>
            <a:r>
              <a:rPr lang="en-US" dirty="0"/>
              <a:t>General Advice</a:t>
            </a:r>
          </a:p>
        </p:txBody>
      </p:sp>
      <p:pic>
        <p:nvPicPr>
          <p:cNvPr id="3076" name="Picture 4" descr="Image result for advice lucy peanuts">
            <a:extLst>
              <a:ext uri="{FF2B5EF4-FFF2-40B4-BE49-F238E27FC236}">
                <a16:creationId xmlns:a16="http://schemas.microsoft.com/office/drawing/2014/main" id="{4A3FF8C2-DC1E-4AA3-B85C-2029E78ED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514350"/>
            <a:ext cx="5829300"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0376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survive coding for &gt;24HRS</a:t>
            </a:r>
          </a:p>
        </p:txBody>
      </p:sp>
      <p:sp>
        <p:nvSpPr>
          <p:cNvPr id="3" name="Content Placeholder 2"/>
          <p:cNvSpPr>
            <a:spLocks noGrp="1"/>
          </p:cNvSpPr>
          <p:nvPr>
            <p:ph idx="1"/>
          </p:nvPr>
        </p:nvSpPr>
        <p:spPr>
          <a:xfrm>
            <a:off x="495300" y="1371600"/>
            <a:ext cx="11201400" cy="5029200"/>
          </a:xfrm>
        </p:spPr>
        <p:txBody>
          <a:bodyPr/>
          <a:lstStyle/>
          <a:p>
            <a:pPr marL="0" indent="0">
              <a:buNone/>
            </a:pPr>
            <a:r>
              <a:rPr lang="en-US" dirty="0"/>
              <a:t>You cannot make a good product if you are not in good shape…</a:t>
            </a:r>
          </a:p>
          <a:p>
            <a:endParaRPr lang="en-US" sz="400" dirty="0"/>
          </a:p>
        </p:txBody>
      </p:sp>
      <p:pic>
        <p:nvPicPr>
          <p:cNvPr id="1026" name="Picture 2" descr="Image result for self-c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080" y="2057400"/>
            <a:ext cx="451184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817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survive coding for &gt;24HRS</a:t>
            </a:r>
          </a:p>
        </p:txBody>
      </p:sp>
      <p:sp>
        <p:nvSpPr>
          <p:cNvPr id="3" name="Content Placeholder 2"/>
          <p:cNvSpPr>
            <a:spLocks noGrp="1"/>
          </p:cNvSpPr>
          <p:nvPr>
            <p:ph idx="1"/>
          </p:nvPr>
        </p:nvSpPr>
        <p:spPr>
          <a:xfrm>
            <a:off x="495300" y="1371600"/>
            <a:ext cx="11201400" cy="5029200"/>
          </a:xfrm>
        </p:spPr>
        <p:txBody>
          <a:bodyPr/>
          <a:lstStyle/>
          <a:p>
            <a:r>
              <a:rPr lang="en-US" dirty="0"/>
              <a:t>Throughout the weekend, try stay clean! Wash up, brush your teeth, change your clothes. </a:t>
            </a:r>
            <a:r>
              <a:rPr lang="en-US" i="1" dirty="0"/>
              <a:t>If you’re in person, we have showers!</a:t>
            </a:r>
            <a:endParaRPr lang="en-US" sz="400" i="1" dirty="0"/>
          </a:p>
          <a:p>
            <a:r>
              <a:rPr lang="en-US" dirty="0"/>
              <a:t>Try to eat something other than candy (and drink more than just coffee and energy drinks). </a:t>
            </a:r>
            <a:r>
              <a:rPr lang="en-US" i="1" dirty="0"/>
              <a:t>If you’re in person, we will feed you!</a:t>
            </a:r>
            <a:endParaRPr lang="en-US" sz="400" i="1" dirty="0"/>
          </a:p>
          <a:p>
            <a:r>
              <a:rPr lang="en-US" dirty="0"/>
              <a:t>Try to sleep – even short naps can be very helpful. </a:t>
            </a:r>
            <a:r>
              <a:rPr lang="en-US" i="1" dirty="0"/>
              <a:t>If you’re in person, we will have quiet areas available!</a:t>
            </a:r>
            <a:endParaRPr lang="en-US" sz="400" i="1" dirty="0"/>
          </a:p>
          <a:p>
            <a:r>
              <a:rPr lang="en-US" dirty="0"/>
              <a:t>Get outside, go for a walk, step away from the screen every once in a while. </a:t>
            </a:r>
            <a:r>
              <a:rPr lang="en-US" i="1" dirty="0"/>
              <a:t>We will offer activities throughout the event if you want to take a break and have some fun!</a:t>
            </a:r>
          </a:p>
        </p:txBody>
      </p:sp>
    </p:spTree>
    <p:extLst>
      <p:ext uri="{BB962C8B-B14F-4D97-AF65-F5344CB8AC3E}">
        <p14:creationId xmlns:p14="http://schemas.microsoft.com/office/powerpoint/2010/main" val="947403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7B6A7-CB96-4AB3-8437-B7F3A3EC44A5}"/>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942030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hlinkClick r:id="rId3"/>
            <a:extLst>
              <a:ext uri="{FF2B5EF4-FFF2-40B4-BE49-F238E27FC236}">
                <a16:creationId xmlns:a16="http://schemas.microsoft.com/office/drawing/2014/main" id="{67DADD0C-2D6A-4E12-9984-80640D0A0420}"/>
              </a:ext>
            </a:extLst>
          </p:cNvPr>
          <p:cNvSpPr txBox="1"/>
          <p:nvPr/>
        </p:nvSpPr>
        <p:spPr>
          <a:xfrm>
            <a:off x="553457" y="3004268"/>
            <a:ext cx="11085086" cy="849463"/>
          </a:xfrm>
          <a:prstGeom prst="rect">
            <a:avLst/>
          </a:prstGeom>
          <a:noFill/>
        </p:spPr>
        <p:txBody>
          <a:bodyPr wrap="none" lIns="91440" tIns="91440" rIns="91440" bIns="91440" rtlCol="0" anchor="t">
            <a:spAutoFit/>
          </a:bodyPr>
          <a:lstStyle/>
          <a:p>
            <a:pPr>
              <a:lnSpc>
                <a:spcPct val="90000"/>
              </a:lnSpc>
              <a:spcAft>
                <a:spcPts val="600"/>
              </a:spcAft>
            </a:pPr>
            <a:r>
              <a:rPr lang="en-US" sz="4800" dirty="0">
                <a:solidFill>
                  <a:schemeClr val="bg1"/>
                </a:solidFill>
              </a:rPr>
              <a:t>hylandtechoutreach.github.io/hackathon</a:t>
            </a:r>
          </a:p>
        </p:txBody>
      </p:sp>
    </p:spTree>
    <p:extLst>
      <p:ext uri="{BB962C8B-B14F-4D97-AF65-F5344CB8AC3E}">
        <p14:creationId xmlns:p14="http://schemas.microsoft.com/office/powerpoint/2010/main" val="30253203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3E429003-A9CA-46E3-B41B-201948CA2FDC}"/>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523008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C384-A74B-4928-ABF7-B2453B44AE42}"/>
              </a:ext>
            </a:extLst>
          </p:cNvPr>
          <p:cNvSpPr>
            <a:spLocks noGrp="1"/>
          </p:cNvSpPr>
          <p:nvPr>
            <p:ph type="title"/>
          </p:nvPr>
        </p:nvSpPr>
        <p:spPr/>
        <p:txBody>
          <a:bodyPr/>
          <a:lstStyle/>
          <a:p>
            <a:r>
              <a:rPr lang="en-US" dirty="0"/>
              <a:t>What if I’m completely new to this?</a:t>
            </a:r>
          </a:p>
        </p:txBody>
      </p:sp>
      <p:sp>
        <p:nvSpPr>
          <p:cNvPr id="3" name="Content Placeholder 2">
            <a:extLst>
              <a:ext uri="{FF2B5EF4-FFF2-40B4-BE49-F238E27FC236}">
                <a16:creationId xmlns:a16="http://schemas.microsoft.com/office/drawing/2014/main" id="{30B4B3A7-EA41-4836-9B7A-C88E295C4A88}"/>
              </a:ext>
            </a:extLst>
          </p:cNvPr>
          <p:cNvSpPr>
            <a:spLocks noGrp="1"/>
          </p:cNvSpPr>
          <p:nvPr>
            <p:ph idx="1"/>
          </p:nvPr>
        </p:nvSpPr>
        <p:spPr/>
        <p:txBody>
          <a:bodyPr/>
          <a:lstStyle/>
          <a:p>
            <a:pPr marL="0" indent="0">
              <a:buNone/>
            </a:pPr>
            <a:r>
              <a:rPr lang="en-US" i="1" dirty="0"/>
              <a:t>Hackathons can be a fantastic learning experience!</a:t>
            </a:r>
          </a:p>
        </p:txBody>
      </p:sp>
      <p:pic>
        <p:nvPicPr>
          <p:cNvPr id="6146" name="Picture 2" descr="Image result for w3 schools">
            <a:extLst>
              <a:ext uri="{FF2B5EF4-FFF2-40B4-BE49-F238E27FC236}">
                <a16:creationId xmlns:a16="http://schemas.microsoft.com/office/drawing/2014/main" id="{86E4944D-FF03-4D9D-8D4D-36D700D9F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14600"/>
            <a:ext cx="5238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ode.org">
            <a:extLst>
              <a:ext uri="{FF2B5EF4-FFF2-40B4-BE49-F238E27FC236}">
                <a16:creationId xmlns:a16="http://schemas.microsoft.com/office/drawing/2014/main" id="{C9156865-426F-4A57-BD46-7EAA0B83C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631" y="3011774"/>
            <a:ext cx="2083594"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YouTube - YouTube">
            <a:extLst>
              <a:ext uri="{FF2B5EF4-FFF2-40B4-BE49-F238E27FC236}">
                <a16:creationId xmlns:a16="http://schemas.microsoft.com/office/drawing/2014/main" id="{B169714A-1DC0-4DF0-93C3-5523DB1CBD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107042" y="3068924"/>
            <a:ext cx="2349666" cy="1943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 in | Codecademy">
            <a:extLst>
              <a:ext uri="{FF2B5EF4-FFF2-40B4-BE49-F238E27FC236}">
                <a16:creationId xmlns:a16="http://schemas.microsoft.com/office/drawing/2014/main" id="{057F758D-485D-44E2-8C8B-673DF0D5EB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303" t="35714" r="26562" b="37500"/>
          <a:stretch/>
        </p:blipFill>
        <p:spPr bwMode="auto">
          <a:xfrm>
            <a:off x="220885" y="4000500"/>
            <a:ext cx="5868542"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971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sweat the small stuff</a:t>
            </a:r>
          </a:p>
        </p:txBody>
      </p:sp>
      <p:sp>
        <p:nvSpPr>
          <p:cNvPr id="3" name="Content Placeholder 2"/>
          <p:cNvSpPr>
            <a:spLocks noGrp="1"/>
          </p:cNvSpPr>
          <p:nvPr>
            <p:ph idx="1"/>
          </p:nvPr>
        </p:nvSpPr>
        <p:spPr/>
        <p:txBody>
          <a:bodyPr/>
          <a:lstStyle/>
          <a:p>
            <a:pPr marL="0" indent="0">
              <a:buNone/>
            </a:pPr>
            <a:r>
              <a:rPr lang="en-US" dirty="0"/>
              <a:t>You underestimated how much time you had, you used a language you never used before, you had a bunch of technical difficulties…</a:t>
            </a:r>
          </a:p>
          <a:p>
            <a:pPr marL="0" indent="0">
              <a:buNone/>
            </a:pPr>
            <a:r>
              <a:rPr lang="en-US" b="1" dirty="0"/>
              <a:t>Hackathons are more than a competition.</a:t>
            </a:r>
          </a:p>
          <a:p>
            <a:pPr lvl="1"/>
            <a:r>
              <a:rPr lang="en-US" dirty="0"/>
              <a:t>Networking and making friends</a:t>
            </a:r>
          </a:p>
          <a:p>
            <a:pPr lvl="1"/>
            <a:r>
              <a:rPr lang="en-US" dirty="0"/>
              <a:t>Practicing your skills</a:t>
            </a:r>
          </a:p>
          <a:p>
            <a:pPr lvl="1"/>
            <a:r>
              <a:rPr lang="en-US" dirty="0"/>
              <a:t>Learning something new</a:t>
            </a:r>
          </a:p>
          <a:p>
            <a:pPr lvl="1"/>
            <a:r>
              <a:rPr lang="en-US" dirty="0"/>
              <a:t>Simply having fun</a:t>
            </a:r>
          </a:p>
          <a:p>
            <a:pPr marL="0" indent="0" algn="ctr">
              <a:buNone/>
            </a:pPr>
            <a:r>
              <a:rPr lang="en-US" sz="4400" dirty="0"/>
              <a:t>As long as you enjoyed your time and became a better developer, you won!</a:t>
            </a:r>
          </a:p>
          <a:p>
            <a:pPr marL="346075" lvl="1" indent="0">
              <a:buNone/>
            </a:pPr>
            <a:endParaRPr lang="en-US" dirty="0"/>
          </a:p>
        </p:txBody>
      </p:sp>
      <p:pic>
        <p:nvPicPr>
          <p:cNvPr id="1026" name="Picture 2" descr="Don't Sweat The Small Stuff . . . And It's All Small Stuff - (Don't Sweat  The Small Stuff Series) By Richard Carlson (Paperback) : Target">
            <a:extLst>
              <a:ext uri="{FF2B5EF4-FFF2-40B4-BE49-F238E27FC236}">
                <a16:creationId xmlns:a16="http://schemas.microsoft.com/office/drawing/2014/main" id="{FB4FACAB-1030-4D7E-ABB1-8F1BFFC13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400300"/>
            <a:ext cx="27813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2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1"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takeaways</a:t>
            </a:r>
          </a:p>
        </p:txBody>
      </p:sp>
      <p:sp>
        <p:nvSpPr>
          <p:cNvPr id="6" name="Text Placeholder 5"/>
          <p:cNvSpPr>
            <a:spLocks noGrp="1"/>
          </p:cNvSpPr>
          <p:nvPr>
            <p:ph type="body" idx="1"/>
          </p:nvPr>
        </p:nvSpPr>
        <p:spPr>
          <a:solidFill>
            <a:schemeClr val="accent2"/>
          </a:solidFill>
        </p:spPr>
        <p:txBody>
          <a:bodyPr/>
          <a:lstStyle/>
          <a:p>
            <a:r>
              <a:rPr lang="en-US" dirty="0"/>
              <a:t>Do</a:t>
            </a:r>
          </a:p>
        </p:txBody>
      </p:sp>
      <p:sp>
        <p:nvSpPr>
          <p:cNvPr id="7" name="Content Placeholder 6"/>
          <p:cNvSpPr>
            <a:spLocks noGrp="1"/>
          </p:cNvSpPr>
          <p:nvPr>
            <p:ph sz="half" idx="2"/>
          </p:nvPr>
        </p:nvSpPr>
        <p:spPr/>
        <p:txBody>
          <a:bodyPr/>
          <a:lstStyle/>
          <a:p>
            <a:r>
              <a:rPr lang="en-US" dirty="0"/>
              <a:t>Practice self-care: sleep and keep up on hygiene</a:t>
            </a:r>
          </a:p>
          <a:p>
            <a:r>
              <a:rPr lang="en-US" dirty="0"/>
              <a:t>Take the time to plan your project, and make sure it is scoped appropriately</a:t>
            </a:r>
          </a:p>
          <a:p>
            <a:r>
              <a:rPr lang="en-US" dirty="0"/>
              <a:t>Use existing libraries if necessary</a:t>
            </a:r>
          </a:p>
          <a:p>
            <a:r>
              <a:rPr lang="en-US" dirty="0"/>
              <a:t>Focus on learning</a:t>
            </a:r>
          </a:p>
          <a:p>
            <a:r>
              <a:rPr lang="en-US" b="1" dirty="0"/>
              <a:t>Have fun!</a:t>
            </a:r>
          </a:p>
        </p:txBody>
      </p:sp>
      <p:sp>
        <p:nvSpPr>
          <p:cNvPr id="8" name="Text Placeholder 7"/>
          <p:cNvSpPr>
            <a:spLocks noGrp="1"/>
          </p:cNvSpPr>
          <p:nvPr>
            <p:ph type="body" sz="quarter" idx="3"/>
          </p:nvPr>
        </p:nvSpPr>
        <p:spPr>
          <a:solidFill>
            <a:srgbClr val="FF0000"/>
          </a:solidFill>
        </p:spPr>
        <p:txBody>
          <a:bodyPr/>
          <a:lstStyle/>
          <a:p>
            <a:r>
              <a:rPr lang="en-US" dirty="0"/>
              <a:t>Don’t</a:t>
            </a:r>
          </a:p>
        </p:txBody>
      </p:sp>
      <p:sp>
        <p:nvSpPr>
          <p:cNvPr id="9" name="Content Placeholder 8"/>
          <p:cNvSpPr>
            <a:spLocks noGrp="1"/>
          </p:cNvSpPr>
          <p:nvPr>
            <p:ph sz="quarter" idx="4"/>
          </p:nvPr>
        </p:nvSpPr>
        <p:spPr/>
        <p:txBody>
          <a:bodyPr/>
          <a:lstStyle/>
          <a:p>
            <a:r>
              <a:rPr lang="en-US" dirty="0"/>
              <a:t>Burn yourself out ONLY working on your project</a:t>
            </a:r>
          </a:p>
          <a:p>
            <a:r>
              <a:rPr lang="en-US" dirty="0"/>
              <a:t>Spend your whole night debugging one line</a:t>
            </a:r>
          </a:p>
          <a:p>
            <a:r>
              <a:rPr lang="en-US" dirty="0"/>
              <a:t>Work on only boring parts of the project (e.g. authentication)</a:t>
            </a:r>
          </a:p>
          <a:p>
            <a:r>
              <a:rPr lang="en-US" dirty="0"/>
              <a:t>Take it too seriously</a:t>
            </a:r>
          </a:p>
        </p:txBody>
      </p:sp>
    </p:spTree>
    <p:extLst>
      <p:ext uri="{BB962C8B-B14F-4D97-AF65-F5344CB8AC3E}">
        <p14:creationId xmlns:p14="http://schemas.microsoft.com/office/powerpoint/2010/main" val="1867633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fade">
                                      <p:cBhvr>
                                        <p:cTn id="42" dur="500"/>
                                        <p:tgtEl>
                                          <p:spTgt spid="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fade">
                                      <p:cBhvr>
                                        <p:cTn id="4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18A1-5483-45DB-A30F-F4A91F211DC0}"/>
              </a:ext>
            </a:extLst>
          </p:cNvPr>
          <p:cNvSpPr>
            <a:spLocks noGrp="1"/>
          </p:cNvSpPr>
          <p:nvPr>
            <p:ph type="title"/>
          </p:nvPr>
        </p:nvSpPr>
        <p:spPr/>
        <p:txBody>
          <a:bodyPr/>
          <a:lstStyle/>
          <a:p>
            <a:r>
              <a:rPr lang="en-US" dirty="0"/>
              <a:t>Inspiration</a:t>
            </a:r>
          </a:p>
        </p:txBody>
      </p:sp>
      <p:sp>
        <p:nvSpPr>
          <p:cNvPr id="3" name="Content Placeholder 2">
            <a:extLst>
              <a:ext uri="{FF2B5EF4-FFF2-40B4-BE49-F238E27FC236}">
                <a16:creationId xmlns:a16="http://schemas.microsoft.com/office/drawing/2014/main" id="{C403278F-FBB7-4644-83AB-250A16172A45}"/>
              </a:ext>
            </a:extLst>
          </p:cNvPr>
          <p:cNvSpPr>
            <a:spLocks noGrp="1"/>
          </p:cNvSpPr>
          <p:nvPr>
            <p:ph idx="1"/>
          </p:nvPr>
        </p:nvSpPr>
        <p:spPr/>
        <p:txBody>
          <a:bodyPr/>
          <a:lstStyle/>
          <a:p>
            <a:pPr marL="0" indent="0">
              <a:buNone/>
            </a:pPr>
            <a:r>
              <a:rPr lang="en-US" i="1" dirty="0"/>
              <a:t>This hackathon could be the beginning of something great…</a:t>
            </a:r>
          </a:p>
        </p:txBody>
      </p:sp>
      <p:pic>
        <p:nvPicPr>
          <p:cNvPr id="7170" name="Picture 2" descr="Image result for groupme">
            <a:extLst>
              <a:ext uri="{FF2B5EF4-FFF2-40B4-BE49-F238E27FC236}">
                <a16:creationId xmlns:a16="http://schemas.microsoft.com/office/drawing/2014/main" id="{B309DD29-17DE-4E87-9157-42870568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360" y="2437922"/>
            <a:ext cx="3614738" cy="9625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A58DAC-3591-4A76-A4FF-B5D1628522CD}"/>
              </a:ext>
            </a:extLst>
          </p:cNvPr>
          <p:cNvSpPr/>
          <p:nvPr/>
        </p:nvSpPr>
        <p:spPr bwMode="auto">
          <a:xfrm>
            <a:off x="609600" y="3457574"/>
            <a:ext cx="5372100" cy="2943225"/>
          </a:xfrm>
          <a:prstGeom prst="rect">
            <a:avLst/>
          </a:prstGeom>
          <a:solidFill>
            <a:srgbClr val="00A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project that </a:t>
            </a:r>
            <a:r>
              <a:rPr lang="en-US" sz="2800" i="1" dirty="0">
                <a:solidFill>
                  <a:schemeClr val="bg1"/>
                </a:solidFill>
                <a:ea typeface="Segoe UI" pitchFamily="34" charset="0"/>
                <a:cs typeface="Segoe UI" pitchFamily="34" charset="0"/>
              </a:rPr>
              <a:t>didn’t even win </a:t>
            </a:r>
            <a:r>
              <a:rPr lang="en-US" sz="2800" dirty="0">
                <a:solidFill>
                  <a:schemeClr val="bg1"/>
                </a:solidFill>
                <a:ea typeface="Segoe UI" pitchFamily="34" charset="0"/>
                <a:cs typeface="Segoe UI" pitchFamily="34" charset="0"/>
              </a:rPr>
              <a:t>at TechCrunch Disrupt</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Became a real product and company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Sold to Skype for </a:t>
            </a:r>
            <a:r>
              <a:rPr lang="en-US" sz="2800" b="1" dirty="0">
                <a:solidFill>
                  <a:schemeClr val="bg1"/>
                </a:solidFill>
                <a:ea typeface="Segoe UI" pitchFamily="34" charset="0"/>
                <a:cs typeface="Segoe UI" pitchFamily="34" charset="0"/>
              </a:rPr>
              <a:t>$85 million</a:t>
            </a:r>
          </a:p>
        </p:txBody>
      </p:sp>
      <p:pic>
        <p:nvPicPr>
          <p:cNvPr id="7174" name="Picture 6" descr="Image result for cleveland givecamp">
            <a:extLst>
              <a:ext uri="{FF2B5EF4-FFF2-40B4-BE49-F238E27FC236}">
                <a16:creationId xmlns:a16="http://schemas.microsoft.com/office/drawing/2014/main" id="{25B125F5-B869-4CD3-9A06-C0BB5B835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587" y="1714500"/>
            <a:ext cx="4310062" cy="19552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09FEA81-B24D-4177-8A54-295B74B0008E}"/>
              </a:ext>
            </a:extLst>
          </p:cNvPr>
          <p:cNvSpPr/>
          <p:nvPr/>
        </p:nvSpPr>
        <p:spPr bwMode="auto">
          <a:xfrm>
            <a:off x="6438900" y="3686175"/>
            <a:ext cx="4800600" cy="2371726"/>
          </a:xfrm>
          <a:prstGeom prst="rect">
            <a:avLst/>
          </a:prstGeom>
          <a:solidFill>
            <a:srgbClr val="007DB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Hacking for Charity</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20 projects that help non-profit organizations</a:t>
            </a:r>
          </a:p>
          <a:p>
            <a:pPr marL="457200" indent="-457200" defTabSz="932472" fontAlgn="base">
              <a:lnSpc>
                <a:spcPct val="90000"/>
              </a:lnSpc>
              <a:spcBef>
                <a:spcPct val="0"/>
              </a:spcBef>
              <a:spcAft>
                <a:spcPct val="0"/>
              </a:spcAft>
              <a:buFont typeface="Arial" panose="020B0604020202020204" pitchFamily="34" charset="0"/>
              <a:buChar char="•"/>
            </a:pPr>
            <a:endParaRPr lang="en-US" sz="1600" dirty="0">
              <a:solidFill>
                <a:schemeClr val="bg1"/>
              </a:solidFill>
              <a:ea typeface="Segoe UI" pitchFamily="34" charset="0"/>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lang="en-US" sz="2800" dirty="0">
                <a:solidFill>
                  <a:schemeClr val="bg1"/>
                </a:solidFill>
                <a:ea typeface="Segoe UI" pitchFamily="34" charset="0"/>
                <a:cs typeface="Segoe UI" pitchFamily="34" charset="0"/>
              </a:rPr>
              <a:t>A different kind of impact</a:t>
            </a:r>
          </a:p>
        </p:txBody>
      </p:sp>
    </p:spTree>
    <p:extLst>
      <p:ext uri="{BB962C8B-B14F-4D97-AF65-F5344CB8AC3E}">
        <p14:creationId xmlns:p14="http://schemas.microsoft.com/office/powerpoint/2010/main" val="4286504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left)">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74"/>
                                        </p:tgtEl>
                                        <p:attrNameLst>
                                          <p:attrName>style.visibility</p:attrName>
                                        </p:attrNameLst>
                                      </p:cBhvr>
                                      <p:to>
                                        <p:strVal val="visible"/>
                                      </p:to>
                                    </p:set>
                                    <p:animEffect transition="in" filter="fade">
                                      <p:cBhvr>
                                        <p:cTn id="30" dur="500"/>
                                        <p:tgtEl>
                                          <p:spTgt spid="717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wipe(left)">
                                      <p:cBhvr>
                                        <p:cTn id="38" dur="500"/>
                                        <p:tgtEl>
                                          <p:spTgt spid="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wipe(left)">
                                      <p:cBhvr>
                                        <p:cTn id="43" dur="500"/>
                                        <p:tgtEl>
                                          <p:spTgt spid="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8">
                                            <p:txEl>
                                              <p:pRg st="4" end="4"/>
                                            </p:txEl>
                                          </p:spTgt>
                                        </p:tgtEl>
                                        <p:attrNameLst>
                                          <p:attrName>style.visibility</p:attrName>
                                        </p:attrNameLst>
                                      </p:cBhvr>
                                      <p:to>
                                        <p:strVal val="visible"/>
                                      </p:to>
                                    </p:set>
                                    <p:animEffect transition="in" filter="wipe(left)">
                                      <p:cBhvr>
                                        <p:cTn id="4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2C185-DC49-486F-9467-E04224D1F046}"/>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3958409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EC4B-163A-4AB0-889F-2C0FCEBCD471}"/>
              </a:ext>
            </a:extLst>
          </p:cNvPr>
          <p:cNvSpPr>
            <a:spLocks noGrp="1"/>
          </p:cNvSpPr>
          <p:nvPr>
            <p:ph type="title"/>
          </p:nvPr>
        </p:nvSpPr>
        <p:spPr/>
        <p:txBody>
          <a:bodyPr>
            <a:normAutofit/>
          </a:bodyPr>
          <a:lstStyle/>
          <a:p>
            <a:r>
              <a:rPr lang="en-US" sz="6000" dirty="0"/>
              <a:t>If you only do what you can do, you will never be more than you are now.</a:t>
            </a:r>
          </a:p>
        </p:txBody>
      </p:sp>
      <p:sp>
        <p:nvSpPr>
          <p:cNvPr id="3" name="Text Placeholder 2">
            <a:extLst>
              <a:ext uri="{FF2B5EF4-FFF2-40B4-BE49-F238E27FC236}">
                <a16:creationId xmlns:a16="http://schemas.microsoft.com/office/drawing/2014/main" id="{ED2DC6B2-F514-4C47-924F-F789AAFB183D}"/>
              </a:ext>
            </a:extLst>
          </p:cNvPr>
          <p:cNvSpPr>
            <a:spLocks noGrp="1"/>
          </p:cNvSpPr>
          <p:nvPr>
            <p:ph type="body" idx="1"/>
          </p:nvPr>
        </p:nvSpPr>
        <p:spPr>
          <a:xfrm>
            <a:off x="7064093" y="4983109"/>
            <a:ext cx="2918107" cy="523220"/>
          </a:xfrm>
        </p:spPr>
        <p:txBody>
          <a:bodyPr/>
          <a:lstStyle/>
          <a:p>
            <a:r>
              <a:rPr lang="en-US" dirty="0"/>
              <a:t>Master </a:t>
            </a:r>
            <a:r>
              <a:rPr lang="en-US" dirty="0" err="1"/>
              <a:t>Shifu</a:t>
            </a:r>
            <a:endParaRPr lang="en-US" dirty="0"/>
          </a:p>
        </p:txBody>
      </p:sp>
      <p:sp>
        <p:nvSpPr>
          <p:cNvPr id="4" name="Text Placeholder 3">
            <a:extLst>
              <a:ext uri="{FF2B5EF4-FFF2-40B4-BE49-F238E27FC236}">
                <a16:creationId xmlns:a16="http://schemas.microsoft.com/office/drawing/2014/main" id="{22F39167-B22B-4B98-A929-5B0BCEEE7C1D}"/>
              </a:ext>
            </a:extLst>
          </p:cNvPr>
          <p:cNvSpPr>
            <a:spLocks noGrp="1"/>
          </p:cNvSpPr>
          <p:nvPr>
            <p:ph type="body" sz="quarter" idx="13"/>
          </p:nvPr>
        </p:nvSpPr>
        <p:spPr>
          <a:xfrm>
            <a:off x="7801795" y="5506329"/>
            <a:ext cx="2180405" cy="492443"/>
          </a:xfrm>
        </p:spPr>
        <p:txBody>
          <a:bodyPr/>
          <a:lstStyle/>
          <a:p>
            <a:r>
              <a:rPr lang="en-US" i="1" dirty="0"/>
              <a:t>Kung Fu Panda 3</a:t>
            </a:r>
          </a:p>
        </p:txBody>
      </p:sp>
    </p:spTree>
    <p:extLst>
      <p:ext uri="{BB962C8B-B14F-4D97-AF65-F5344CB8AC3E}">
        <p14:creationId xmlns:p14="http://schemas.microsoft.com/office/powerpoint/2010/main" val="11022954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BC789-F833-4AD6-859B-6BC8EEF73DED}"/>
              </a:ext>
            </a:extLst>
          </p:cNvPr>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20301045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1F58-2A0F-4763-BAB1-AE307092C2A2}"/>
              </a:ext>
            </a:extLst>
          </p:cNvPr>
          <p:cNvSpPr>
            <a:spLocks noGrp="1"/>
          </p:cNvSpPr>
          <p:nvPr>
            <p:ph type="title"/>
          </p:nvPr>
        </p:nvSpPr>
        <p:spPr/>
        <p:txBody>
          <a:bodyPr/>
          <a:lstStyle/>
          <a:p>
            <a:r>
              <a:rPr lang="en-US" sz="7200" dirty="0"/>
              <a:t>Why are you here?</a:t>
            </a:r>
          </a:p>
        </p:txBody>
      </p:sp>
    </p:spTree>
    <p:extLst>
      <p:ext uri="{BB962C8B-B14F-4D97-AF65-F5344CB8AC3E}">
        <p14:creationId xmlns:p14="http://schemas.microsoft.com/office/powerpoint/2010/main" val="21796905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0206-B878-42EE-B393-3FEC4937070C}"/>
              </a:ext>
            </a:extLst>
          </p:cNvPr>
          <p:cNvSpPr>
            <a:spLocks noGrp="1"/>
          </p:cNvSpPr>
          <p:nvPr>
            <p:ph type="title"/>
          </p:nvPr>
        </p:nvSpPr>
        <p:spPr/>
        <p:txBody>
          <a:bodyPr/>
          <a:lstStyle/>
          <a:p>
            <a:r>
              <a:rPr lang="en-US" dirty="0"/>
              <a:t>What is a hackathon?</a:t>
            </a:r>
          </a:p>
        </p:txBody>
      </p:sp>
      <p:sp>
        <p:nvSpPr>
          <p:cNvPr id="3" name="Text Placeholder 2">
            <a:extLst>
              <a:ext uri="{FF2B5EF4-FFF2-40B4-BE49-F238E27FC236}">
                <a16:creationId xmlns:a16="http://schemas.microsoft.com/office/drawing/2014/main" id="{B5F7F65E-E413-4D9B-98DD-80EFB82A1BEE}"/>
              </a:ext>
            </a:extLst>
          </p:cNvPr>
          <p:cNvSpPr>
            <a:spLocks noGrp="1"/>
          </p:cNvSpPr>
          <p:nvPr>
            <p:ph type="body" idx="1"/>
          </p:nvPr>
        </p:nvSpPr>
        <p:spPr>
          <a:xfrm>
            <a:off x="5524500" y="3019484"/>
            <a:ext cx="6400800" cy="3838516"/>
          </a:xfrm>
        </p:spPr>
        <p:txBody>
          <a:bodyPr/>
          <a:lstStyle/>
          <a:p>
            <a:pPr marL="112713" indent="0" algn="ctr">
              <a:buNone/>
            </a:pPr>
            <a:r>
              <a:rPr lang="en-US" u="sng" dirty="0"/>
              <a:t>A </a:t>
            </a:r>
            <a:r>
              <a:rPr lang="en-US" b="1" u="sng" dirty="0"/>
              <a:t>Hack</a:t>
            </a:r>
            <a:r>
              <a:rPr lang="en-US" u="sng" dirty="0"/>
              <a:t>ing</a:t>
            </a:r>
            <a:r>
              <a:rPr lang="en-US" b="1" u="sng" dirty="0"/>
              <a:t> </a:t>
            </a:r>
            <a:r>
              <a:rPr lang="en-US" u="sng" dirty="0"/>
              <a:t>Mar</a:t>
            </a:r>
            <a:r>
              <a:rPr lang="en-US" b="1" u="sng" dirty="0"/>
              <a:t>athon</a:t>
            </a:r>
          </a:p>
          <a:p>
            <a:r>
              <a:rPr lang="en-US" dirty="0"/>
              <a:t>The goal is to build a complete software project</a:t>
            </a:r>
            <a:endParaRPr lang="en-US" i="1" dirty="0"/>
          </a:p>
          <a:p>
            <a:r>
              <a:rPr lang="en-US" dirty="0"/>
              <a:t>Teams and ideas can be established ahead of time, or during the event</a:t>
            </a:r>
          </a:p>
          <a:p>
            <a:r>
              <a:rPr lang="en-US" dirty="0"/>
              <a:t>All code for the project must be written </a:t>
            </a:r>
            <a:r>
              <a:rPr lang="en-US" i="1" dirty="0"/>
              <a:t>during the event</a:t>
            </a:r>
            <a:endParaRPr lang="en-US" dirty="0"/>
          </a:p>
        </p:txBody>
      </p:sp>
      <p:pic>
        <p:nvPicPr>
          <p:cNvPr id="1026" name="Picture 2" descr="Image result for marathon">
            <a:extLst>
              <a:ext uri="{FF2B5EF4-FFF2-40B4-BE49-F238E27FC236}">
                <a16:creationId xmlns:a16="http://schemas.microsoft.com/office/drawing/2014/main" id="{CD591095-AEE3-49E1-A215-F9320598E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0"/>
            <a:ext cx="7010400" cy="30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0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Fresh Code rule</a:t>
            </a:r>
          </a:p>
        </p:txBody>
      </p:sp>
      <p:sp>
        <p:nvSpPr>
          <p:cNvPr id="4" name="Content Placeholder 3"/>
          <p:cNvSpPr>
            <a:spLocks noGrp="1"/>
          </p:cNvSpPr>
          <p:nvPr>
            <p:ph idx="1"/>
          </p:nvPr>
        </p:nvSpPr>
        <p:spPr>
          <a:xfrm>
            <a:off x="381000" y="1371600"/>
            <a:ext cx="8001000" cy="5029200"/>
          </a:xfrm>
        </p:spPr>
        <p:txBody>
          <a:bodyPr/>
          <a:lstStyle/>
          <a:p>
            <a:r>
              <a:rPr lang="en-US" dirty="0"/>
              <a:t>At most hackathons (including ours), no part of your project may have been created before the start of the hackathon. Code must be “fresh”</a:t>
            </a:r>
          </a:p>
          <a:p>
            <a:r>
              <a:rPr lang="en-US" dirty="0"/>
              <a:t>Fresh code ≠ looking up code</a:t>
            </a:r>
          </a:p>
          <a:p>
            <a:pPr lvl="1"/>
            <a:r>
              <a:rPr lang="en-US" dirty="0"/>
              <a:t>Feel free to reference previous projects</a:t>
            </a:r>
          </a:p>
          <a:p>
            <a:pPr lvl="1"/>
            <a:r>
              <a:rPr lang="en-US" dirty="0"/>
              <a:t>You’re more than welcome to look up examples</a:t>
            </a:r>
          </a:p>
          <a:p>
            <a:r>
              <a:rPr lang="en-US" b="1" dirty="0"/>
              <a:t>Google</a:t>
            </a:r>
            <a:r>
              <a:rPr lang="en-US" dirty="0"/>
              <a:t> is a great resource, used by professional developers every day! Feel free to look up things you may not know</a:t>
            </a:r>
          </a:p>
        </p:txBody>
      </p:sp>
      <p:pic>
        <p:nvPicPr>
          <p:cNvPr id="3074" name="Picture 2" descr="Image result for fresh prince">
            <a:extLst>
              <a:ext uri="{FF2B5EF4-FFF2-40B4-BE49-F238E27FC236}">
                <a16:creationId xmlns:a16="http://schemas.microsoft.com/office/drawing/2014/main" id="{39BA7E44-C621-41E3-9969-2E45BC10F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493" y="1600200"/>
            <a:ext cx="3378518" cy="44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78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judgment process</a:t>
            </a:r>
          </a:p>
        </p:txBody>
      </p:sp>
      <p:sp>
        <p:nvSpPr>
          <p:cNvPr id="3" name="Content Placeholder 2"/>
          <p:cNvSpPr>
            <a:spLocks noGrp="1"/>
          </p:cNvSpPr>
          <p:nvPr>
            <p:ph idx="1"/>
          </p:nvPr>
        </p:nvSpPr>
        <p:spPr>
          <a:xfrm>
            <a:off x="3695701" y="1371600"/>
            <a:ext cx="8343900" cy="5029200"/>
          </a:xfrm>
        </p:spPr>
        <p:txBody>
          <a:bodyPr/>
          <a:lstStyle/>
          <a:p>
            <a:r>
              <a:rPr lang="en-US" dirty="0"/>
              <a:t>The judges are aware you built your project in only two days. They know you may not have a fully working product</a:t>
            </a:r>
          </a:p>
          <a:p>
            <a:r>
              <a:rPr lang="en-US" dirty="0"/>
              <a:t>Sometimes, pitch is just as important as product</a:t>
            </a:r>
          </a:p>
          <a:p>
            <a:pPr lvl="1"/>
            <a:r>
              <a:rPr lang="en-US" dirty="0"/>
              <a:t>Create good presentation materials</a:t>
            </a:r>
          </a:p>
          <a:p>
            <a:pPr lvl="1"/>
            <a:r>
              <a:rPr lang="en-US" dirty="0"/>
              <a:t>Make it fun, show your enthusiasm!</a:t>
            </a:r>
          </a:p>
          <a:p>
            <a:pPr lvl="1"/>
            <a:r>
              <a:rPr lang="en-US" dirty="0"/>
              <a:t>Record yourself practicing and watch it back to improve</a:t>
            </a:r>
          </a:p>
          <a:p>
            <a:r>
              <a:rPr lang="en-US" dirty="0"/>
              <a:t>Hint: Mentors and other teams make great practice dummies</a:t>
            </a:r>
          </a:p>
          <a:p>
            <a:pPr marL="346075" lvl="1" indent="0">
              <a:buNone/>
            </a:pPr>
            <a:endParaRPr lang="en-US" dirty="0"/>
          </a:p>
        </p:txBody>
      </p:sp>
      <p:pic>
        <p:nvPicPr>
          <p:cNvPr id="4" name="Picture 3" descr="Team:Berkeley/Judging - 2013.igem.or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5" y="2542997"/>
            <a:ext cx="3579876" cy="2686406"/>
          </a:xfrm>
          <a:prstGeom prst="rect">
            <a:avLst/>
          </a:prstGeom>
        </p:spPr>
      </p:pic>
    </p:spTree>
    <p:extLst>
      <p:ext uri="{BB962C8B-B14F-4D97-AF65-F5344CB8AC3E}">
        <p14:creationId xmlns:p14="http://schemas.microsoft.com/office/powerpoint/2010/main" val="1490544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731510-9653-4CA4-9261-203EEC433178}"/>
              </a:ext>
            </a:extLst>
          </p:cNvPr>
          <p:cNvPicPr>
            <a:picLocks noGrp="1" noChangeAspect="1"/>
          </p:cNvPicPr>
          <p:nvPr>
            <p:ph idx="4294967295"/>
          </p:nvPr>
        </p:nvPicPr>
        <p:blipFill>
          <a:blip r:embed="rId3"/>
          <a:stretch>
            <a:fillRect/>
          </a:stretch>
        </p:blipFill>
        <p:spPr>
          <a:xfrm>
            <a:off x="1543050" y="28575"/>
            <a:ext cx="9105900" cy="6829425"/>
          </a:xfrm>
        </p:spPr>
      </p:pic>
    </p:spTree>
    <p:extLst>
      <p:ext uri="{BB962C8B-B14F-4D97-AF65-F5344CB8AC3E}">
        <p14:creationId xmlns:p14="http://schemas.microsoft.com/office/powerpoint/2010/main" val="719694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F5DE-5806-4A48-B9B9-F33CB8076D55}"/>
              </a:ext>
            </a:extLst>
          </p:cNvPr>
          <p:cNvSpPr>
            <a:spLocks noGrp="1"/>
          </p:cNvSpPr>
          <p:nvPr>
            <p:ph type="title"/>
          </p:nvPr>
        </p:nvSpPr>
        <p:spPr/>
        <p:txBody>
          <a:bodyPr/>
          <a:lstStyle/>
          <a:p>
            <a:r>
              <a:rPr lang="en-US" dirty="0"/>
              <a:t>Project time</a:t>
            </a:r>
          </a:p>
        </p:txBody>
      </p:sp>
      <p:pic>
        <p:nvPicPr>
          <p:cNvPr id="2050" name="Picture 2" descr="Image result for group project meme">
            <a:extLst>
              <a:ext uri="{FF2B5EF4-FFF2-40B4-BE49-F238E27FC236}">
                <a16:creationId xmlns:a16="http://schemas.microsoft.com/office/drawing/2014/main" id="{682C66C1-ABC9-4F38-BCFB-60A77209D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585787"/>
            <a:ext cx="665797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935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E5CB5-DD22-40DC-8573-307D1E9209BD}"/>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720142337"/>
      </p:ext>
    </p:extLst>
  </p:cSld>
  <p:clrMapOvr>
    <a:masterClrMapping/>
  </p:clrMapOvr>
  <p:transition>
    <p:fade/>
  </p:transition>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solidFill>
            <a:schemeClr val="tx2"/>
          </a:solid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1701</Words>
  <Application>Microsoft Office PowerPoint</Application>
  <PresentationFormat>Widescreen</PresentationFormat>
  <Paragraphs>164</Paragraphs>
  <Slides>27</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 Black</vt:lpstr>
      <vt:lpstr>Calibri</vt:lpstr>
      <vt:lpstr>Roboto</vt:lpstr>
      <vt:lpstr>Wingdings</vt:lpstr>
      <vt:lpstr>Hyland 2019</vt:lpstr>
      <vt:lpstr>Intro to Hackathons</vt:lpstr>
      <vt:lpstr>PowerPoint Presentation</vt:lpstr>
      <vt:lpstr>Why are you here?</vt:lpstr>
      <vt:lpstr>What is a hackathon?</vt:lpstr>
      <vt:lpstr>Fresh Code rule</vt:lpstr>
      <vt:lpstr>The judgment process</vt:lpstr>
      <vt:lpstr>PowerPoint Presentation</vt:lpstr>
      <vt:lpstr>Project time</vt:lpstr>
      <vt:lpstr>PowerPoint Presentation</vt:lpstr>
      <vt:lpstr>How to decide on a project</vt:lpstr>
      <vt:lpstr>Focusing on an M.V.P.</vt:lpstr>
      <vt:lpstr>Project Scope</vt:lpstr>
      <vt:lpstr>Time to work – How to collaborate</vt:lpstr>
      <vt:lpstr>PowerPoint Presentation</vt:lpstr>
      <vt:lpstr>Collaboration Tools</vt:lpstr>
      <vt:lpstr>General Advice</vt:lpstr>
      <vt:lpstr>How to survive coding for &gt;24HRS</vt:lpstr>
      <vt:lpstr>How to survive coding for &gt;24HRS</vt:lpstr>
      <vt:lpstr>PowerPoint Presentation</vt:lpstr>
      <vt:lpstr>PowerPoint Presentation</vt:lpstr>
      <vt:lpstr>What if I’m completely new to this?</vt:lpstr>
      <vt:lpstr>Don’t sweat the small stuff</vt:lpstr>
      <vt:lpstr>Important takeaways</vt:lpstr>
      <vt:lpstr>Inspiration</vt:lpstr>
      <vt:lpstr>PowerPoint Presentation</vt:lpstr>
      <vt:lpstr>If you only do what you can do, you will never be more than you are now.</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2019-03-14T14:45:50Z</dcterms:created>
  <dcterms:modified xsi:type="dcterms:W3CDTF">2022-03-22T20:03:15Z</dcterms:modified>
</cp:coreProperties>
</file>